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474" r:id="rId2"/>
    <p:sldId id="2623" r:id="rId3"/>
    <p:sldId id="2622" r:id="rId4"/>
    <p:sldId id="2603" r:id="rId5"/>
    <p:sldId id="2457" r:id="rId6"/>
    <p:sldId id="257" r:id="rId7"/>
    <p:sldId id="318" r:id="rId8"/>
    <p:sldId id="2147308129" r:id="rId9"/>
    <p:sldId id="2627" r:id="rId10"/>
    <p:sldId id="2633" r:id="rId11"/>
    <p:sldId id="2612" r:id="rId12"/>
  </p:sldIdLst>
  <p:sldSz cx="12192000" cy="6858000"/>
  <p:notesSz cx="6797675" cy="9929813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fano Sirsi" initials="SS" lastIdx="2" clrIdx="0">
    <p:extLst>
      <p:ext uri="{19B8F6BF-5375-455C-9EA6-DF929625EA0E}">
        <p15:presenceInfo xmlns:p15="http://schemas.microsoft.com/office/powerpoint/2012/main" userId="S-1-5-21-2833584110-2765852-1479537099-312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4444" autoAdjust="0"/>
  </p:normalViewPr>
  <p:slideViewPr>
    <p:cSldViewPr snapToGrid="0">
      <p:cViewPr varScale="1">
        <p:scale>
          <a:sx n="74" d="100"/>
          <a:sy n="74" d="100"/>
        </p:scale>
        <p:origin x="1992" y="5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6" d="100"/>
          <a:sy n="76" d="100"/>
        </p:scale>
        <p:origin x="216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30DD73E-944B-48F5-81A5-0E02F85E4E03}" type="doc">
      <dgm:prSet loTypeId="urn:microsoft.com/office/officeart/2009/3/layout/CircleRelationship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3827931F-B8D9-426B-96EB-C9C6F24B1B14}">
      <dgm:prSet phldrT="[Testo]" custT="1"/>
      <dgm:spPr>
        <a:ln>
          <a:solidFill>
            <a:srgbClr val="FFFF00"/>
          </a:solidFill>
        </a:ln>
      </dgm:spPr>
      <dgm:t>
        <a:bodyPr/>
        <a:lstStyle/>
        <a:p>
          <a:pPr algn="ctr"/>
          <a:r>
            <a:rPr lang="it-IT" sz="1400" dirty="0"/>
            <a:t>PIATTAFORMA</a:t>
          </a:r>
        </a:p>
        <a:p>
          <a:pPr algn="ctr"/>
          <a:r>
            <a:rPr lang="it-IT" sz="900" dirty="0"/>
            <a:t>PROGRAMMAZIONE  E CONTROLLO </a:t>
          </a:r>
        </a:p>
      </dgm:t>
    </dgm:pt>
    <dgm:pt modelId="{7CDAA543-252A-4A32-9F77-03B2C1FCFE2A}" type="parTrans" cxnId="{8E2BFF17-4F75-4A35-A801-9C31B3468A78}">
      <dgm:prSet/>
      <dgm:spPr/>
      <dgm:t>
        <a:bodyPr/>
        <a:lstStyle/>
        <a:p>
          <a:pPr algn="ctr"/>
          <a:endParaRPr lang="it-IT"/>
        </a:p>
      </dgm:t>
    </dgm:pt>
    <dgm:pt modelId="{823E14AB-55BB-429B-B70C-6C0AC0E2D4EF}" type="sibTrans" cxnId="{8E2BFF17-4F75-4A35-A801-9C31B3468A78}">
      <dgm:prSet/>
      <dgm:spPr/>
      <dgm:t>
        <a:bodyPr/>
        <a:lstStyle/>
        <a:p>
          <a:pPr algn="ctr"/>
          <a:endParaRPr lang="it-IT"/>
        </a:p>
      </dgm:t>
    </dgm:pt>
    <dgm:pt modelId="{446C6D16-4B96-4540-B107-D6C421928B5F}">
      <dgm:prSet phldrT="[Testo]"/>
      <dgm:spPr>
        <a:ln>
          <a:solidFill>
            <a:srgbClr val="FFFF00"/>
          </a:solidFill>
        </a:ln>
      </dgm:spPr>
      <dgm:t>
        <a:bodyPr/>
        <a:lstStyle/>
        <a:p>
          <a:pPr algn="ctr"/>
          <a:r>
            <a:rPr lang="it-IT" dirty="0"/>
            <a:t>SUPPORTO</a:t>
          </a:r>
        </a:p>
      </dgm:t>
    </dgm:pt>
    <dgm:pt modelId="{36C798C0-ADA7-4F07-BBEA-6C8D369BB254}" type="parTrans" cxnId="{C5EBEBAD-526C-48AC-836E-D8145972C6CA}">
      <dgm:prSet/>
      <dgm:spPr/>
      <dgm:t>
        <a:bodyPr/>
        <a:lstStyle/>
        <a:p>
          <a:pPr algn="ctr"/>
          <a:endParaRPr lang="it-IT"/>
        </a:p>
      </dgm:t>
    </dgm:pt>
    <dgm:pt modelId="{984D9C58-EE0B-4E0E-88EA-7B58B1D1D665}" type="sibTrans" cxnId="{C5EBEBAD-526C-48AC-836E-D8145972C6CA}">
      <dgm:prSet/>
      <dgm:spPr/>
      <dgm:t>
        <a:bodyPr/>
        <a:lstStyle/>
        <a:p>
          <a:pPr algn="ctr"/>
          <a:endParaRPr lang="it-IT"/>
        </a:p>
      </dgm:t>
    </dgm:pt>
    <dgm:pt modelId="{9AF6CCC3-97B8-410A-84E9-6BB35D548B86}">
      <dgm:prSet phldrT="[Testo]"/>
      <dgm:spPr/>
      <dgm:t>
        <a:bodyPr/>
        <a:lstStyle/>
        <a:p>
          <a:pPr algn="ctr"/>
          <a:r>
            <a:rPr lang="it-IT" dirty="0"/>
            <a:t>FORMAZIONE</a:t>
          </a:r>
        </a:p>
      </dgm:t>
    </dgm:pt>
    <dgm:pt modelId="{E918B038-64A3-4B04-ADFC-C82D7408336C}" type="parTrans" cxnId="{81EB767A-62FB-4105-A850-883A8307A532}">
      <dgm:prSet/>
      <dgm:spPr/>
      <dgm:t>
        <a:bodyPr/>
        <a:lstStyle/>
        <a:p>
          <a:pPr algn="ctr"/>
          <a:endParaRPr lang="it-IT"/>
        </a:p>
      </dgm:t>
    </dgm:pt>
    <dgm:pt modelId="{22979ADD-F527-4621-ACB5-27A0D43A2F16}" type="sibTrans" cxnId="{81EB767A-62FB-4105-A850-883A8307A532}">
      <dgm:prSet/>
      <dgm:spPr/>
      <dgm:t>
        <a:bodyPr/>
        <a:lstStyle/>
        <a:p>
          <a:pPr algn="ctr"/>
          <a:endParaRPr lang="it-IT"/>
        </a:p>
      </dgm:t>
    </dgm:pt>
    <dgm:pt modelId="{EAA5D15C-2636-4A2C-AA6D-F59468CBDC1B}">
      <dgm:prSet phldrT="[Testo]"/>
      <dgm:spPr>
        <a:ln>
          <a:solidFill>
            <a:srgbClr val="FFFF00"/>
          </a:solidFill>
        </a:ln>
      </dgm:spPr>
      <dgm:t>
        <a:bodyPr/>
        <a:lstStyle/>
        <a:p>
          <a:pPr algn="ctr"/>
          <a:r>
            <a:rPr lang="it-IT" dirty="0"/>
            <a:t>CONSULENZA</a:t>
          </a:r>
        </a:p>
      </dgm:t>
    </dgm:pt>
    <dgm:pt modelId="{E452E1A9-0937-4071-8564-D11F34681D7D}" type="parTrans" cxnId="{18165DAC-A1AB-4A18-8C30-518ED0C0F299}">
      <dgm:prSet/>
      <dgm:spPr/>
      <dgm:t>
        <a:bodyPr/>
        <a:lstStyle/>
        <a:p>
          <a:pPr algn="ctr"/>
          <a:endParaRPr lang="it-IT"/>
        </a:p>
      </dgm:t>
    </dgm:pt>
    <dgm:pt modelId="{9BF9624C-2B67-4B10-A3C6-36CF6579CF67}" type="sibTrans" cxnId="{18165DAC-A1AB-4A18-8C30-518ED0C0F299}">
      <dgm:prSet/>
      <dgm:spPr/>
      <dgm:t>
        <a:bodyPr/>
        <a:lstStyle/>
        <a:p>
          <a:pPr algn="ctr"/>
          <a:endParaRPr lang="it-IT"/>
        </a:p>
      </dgm:t>
    </dgm:pt>
    <dgm:pt modelId="{91D7EDED-B0FE-450D-B042-B81048901311}">
      <dgm:prSet phldrT="[Testo]"/>
      <dgm:spPr/>
      <dgm:t>
        <a:bodyPr/>
        <a:lstStyle/>
        <a:p>
          <a:pPr algn="ctr"/>
          <a:r>
            <a:rPr lang="it-IT" dirty="0"/>
            <a:t>INDICATORI</a:t>
          </a:r>
        </a:p>
      </dgm:t>
    </dgm:pt>
    <dgm:pt modelId="{585C9178-8118-4CE8-BFC0-7ED18F11B67C}" type="parTrans" cxnId="{EBCDD5E7-FB81-47A5-9C91-A928D3637243}">
      <dgm:prSet/>
      <dgm:spPr/>
      <dgm:t>
        <a:bodyPr/>
        <a:lstStyle/>
        <a:p>
          <a:pPr algn="ctr"/>
          <a:endParaRPr lang="it-IT"/>
        </a:p>
      </dgm:t>
    </dgm:pt>
    <dgm:pt modelId="{EB3BDF20-FA39-4861-AD4A-5AE202B11820}" type="sibTrans" cxnId="{EBCDD5E7-FB81-47A5-9C91-A928D3637243}">
      <dgm:prSet/>
      <dgm:spPr/>
      <dgm:t>
        <a:bodyPr/>
        <a:lstStyle/>
        <a:p>
          <a:pPr algn="ctr"/>
          <a:endParaRPr lang="it-IT"/>
        </a:p>
      </dgm:t>
    </dgm:pt>
    <dgm:pt modelId="{F2A393DB-1EDF-4318-96EE-2A7EC7CB2409}">
      <dgm:prSet custT="1"/>
      <dgm:spPr/>
      <dgm:t>
        <a:bodyPr/>
        <a:lstStyle/>
        <a:p>
          <a:pPr algn="ctr"/>
          <a:r>
            <a:rPr lang="it-IT" sz="700" dirty="0"/>
            <a:t>INGEGNERIZZAZIONE </a:t>
          </a:r>
        </a:p>
        <a:p>
          <a:pPr algn="ctr"/>
          <a:r>
            <a:rPr lang="it-IT" sz="800" dirty="0"/>
            <a:t>PROCESSI </a:t>
          </a:r>
        </a:p>
      </dgm:t>
    </dgm:pt>
    <dgm:pt modelId="{22593BEB-DDE6-459A-8620-5625550A408E}" type="parTrans" cxnId="{53AAFE02-A7E1-43DA-BC96-3E4D22E336D8}">
      <dgm:prSet/>
      <dgm:spPr/>
      <dgm:t>
        <a:bodyPr/>
        <a:lstStyle/>
        <a:p>
          <a:pPr algn="ctr"/>
          <a:endParaRPr lang="it-IT"/>
        </a:p>
      </dgm:t>
    </dgm:pt>
    <dgm:pt modelId="{F4075663-15F4-484D-BB2E-662E9B6590AC}" type="sibTrans" cxnId="{53AAFE02-A7E1-43DA-BC96-3E4D22E336D8}">
      <dgm:prSet/>
      <dgm:spPr/>
      <dgm:t>
        <a:bodyPr/>
        <a:lstStyle/>
        <a:p>
          <a:pPr algn="ctr"/>
          <a:endParaRPr lang="it-IT"/>
        </a:p>
      </dgm:t>
    </dgm:pt>
    <dgm:pt modelId="{DAED2E62-46EA-423B-9027-E084869D94D0}" type="pres">
      <dgm:prSet presAssocID="{E30DD73E-944B-48F5-81A5-0E02F85E4E03}" presName="Name0" presStyleCnt="0">
        <dgm:presLayoutVars>
          <dgm:chMax val="1"/>
          <dgm:chPref val="1"/>
        </dgm:presLayoutVars>
      </dgm:prSet>
      <dgm:spPr/>
    </dgm:pt>
    <dgm:pt modelId="{D820FEAA-278F-4C02-8633-0BC9F6C974D0}" type="pres">
      <dgm:prSet presAssocID="{3827931F-B8D9-426B-96EB-C9C6F24B1B14}" presName="Parent" presStyleLbl="node0" presStyleIdx="0" presStyleCnt="1" custLinFactNeighborX="3113" custLinFactNeighborY="3912">
        <dgm:presLayoutVars>
          <dgm:chMax val="5"/>
          <dgm:chPref val="5"/>
        </dgm:presLayoutVars>
      </dgm:prSet>
      <dgm:spPr/>
    </dgm:pt>
    <dgm:pt modelId="{A9755388-59B9-4C0B-912E-69CCD28A54DF}" type="pres">
      <dgm:prSet presAssocID="{3827931F-B8D9-426B-96EB-C9C6F24B1B14}" presName="Accent2" presStyleLbl="node1" presStyleIdx="0" presStyleCnt="19"/>
      <dgm:spPr/>
    </dgm:pt>
    <dgm:pt modelId="{96C49E2D-2385-40A9-82A8-0D77231A09D4}" type="pres">
      <dgm:prSet presAssocID="{3827931F-B8D9-426B-96EB-C9C6F24B1B14}" presName="Accent3" presStyleLbl="node1" presStyleIdx="1" presStyleCnt="19"/>
      <dgm:spPr/>
    </dgm:pt>
    <dgm:pt modelId="{CA0C9D46-D1E3-412B-BE2F-D284D54F793E}" type="pres">
      <dgm:prSet presAssocID="{3827931F-B8D9-426B-96EB-C9C6F24B1B14}" presName="Accent4" presStyleLbl="node1" presStyleIdx="2" presStyleCnt="19" custLinFactX="-408114" custLinFactNeighborX="-500000" custLinFactNeighborY="-24638"/>
      <dgm:spPr/>
    </dgm:pt>
    <dgm:pt modelId="{5F348205-14E0-49C2-84F6-FE9122B3AA09}" type="pres">
      <dgm:prSet presAssocID="{3827931F-B8D9-426B-96EB-C9C6F24B1B14}" presName="Accent5" presStyleLbl="node1" presStyleIdx="3" presStyleCnt="19"/>
      <dgm:spPr/>
    </dgm:pt>
    <dgm:pt modelId="{6AC22BD8-943A-4DDC-B647-165AB48CAAAE}" type="pres">
      <dgm:prSet presAssocID="{3827931F-B8D9-426B-96EB-C9C6F24B1B14}" presName="Accent6" presStyleLbl="node1" presStyleIdx="4" presStyleCnt="19"/>
      <dgm:spPr/>
    </dgm:pt>
    <dgm:pt modelId="{ADBC5EC8-4F53-451D-9D08-E2B625B52036}" type="pres">
      <dgm:prSet presAssocID="{446C6D16-4B96-4540-B107-D6C421928B5F}" presName="Child1" presStyleLbl="node1" presStyleIdx="5" presStyleCnt="19">
        <dgm:presLayoutVars>
          <dgm:chMax val="0"/>
          <dgm:chPref val="0"/>
        </dgm:presLayoutVars>
      </dgm:prSet>
      <dgm:spPr/>
    </dgm:pt>
    <dgm:pt modelId="{DB4FD170-8A26-438C-8EC6-50172F41361B}" type="pres">
      <dgm:prSet presAssocID="{446C6D16-4B96-4540-B107-D6C421928B5F}" presName="Accent7" presStyleCnt="0"/>
      <dgm:spPr/>
    </dgm:pt>
    <dgm:pt modelId="{4E733299-4A0C-4232-B09D-2B2151BE08BB}" type="pres">
      <dgm:prSet presAssocID="{446C6D16-4B96-4540-B107-D6C421928B5F}" presName="AccentHold1" presStyleLbl="node1" presStyleIdx="6" presStyleCnt="19"/>
      <dgm:spPr/>
    </dgm:pt>
    <dgm:pt modelId="{C1323148-F941-4AC2-87B3-9E498F6C0AEC}" type="pres">
      <dgm:prSet presAssocID="{446C6D16-4B96-4540-B107-D6C421928B5F}" presName="Accent8" presStyleCnt="0"/>
      <dgm:spPr/>
    </dgm:pt>
    <dgm:pt modelId="{C7BE19A9-B879-422D-B3F5-16FD36217540}" type="pres">
      <dgm:prSet presAssocID="{446C6D16-4B96-4540-B107-D6C421928B5F}" presName="AccentHold2" presStyleLbl="node1" presStyleIdx="7" presStyleCnt="19"/>
      <dgm:spPr/>
    </dgm:pt>
    <dgm:pt modelId="{5998BCCC-2DD9-40B7-8EB5-454603882EA0}" type="pres">
      <dgm:prSet presAssocID="{F2A393DB-1EDF-4318-96EE-2A7EC7CB2409}" presName="Child2" presStyleLbl="node1" presStyleIdx="8" presStyleCnt="19">
        <dgm:presLayoutVars>
          <dgm:chMax val="0"/>
          <dgm:chPref val="0"/>
        </dgm:presLayoutVars>
      </dgm:prSet>
      <dgm:spPr/>
    </dgm:pt>
    <dgm:pt modelId="{BA7617EF-16A1-489B-A688-C8CA078B1FE4}" type="pres">
      <dgm:prSet presAssocID="{F2A393DB-1EDF-4318-96EE-2A7EC7CB2409}" presName="Accent9" presStyleCnt="0"/>
      <dgm:spPr/>
    </dgm:pt>
    <dgm:pt modelId="{8B4FF4F4-46B3-45B4-B76D-3CAE58CB053E}" type="pres">
      <dgm:prSet presAssocID="{F2A393DB-1EDF-4318-96EE-2A7EC7CB2409}" presName="AccentHold1" presStyleLbl="node1" presStyleIdx="9" presStyleCnt="19"/>
      <dgm:spPr/>
    </dgm:pt>
    <dgm:pt modelId="{3689CFC2-EBE5-4B3D-AD96-BDFEF592A2D5}" type="pres">
      <dgm:prSet presAssocID="{F2A393DB-1EDF-4318-96EE-2A7EC7CB2409}" presName="Accent10" presStyleCnt="0"/>
      <dgm:spPr/>
    </dgm:pt>
    <dgm:pt modelId="{18B33E4C-92ED-4961-A4AF-F0258397494F}" type="pres">
      <dgm:prSet presAssocID="{F2A393DB-1EDF-4318-96EE-2A7EC7CB2409}" presName="AccentHold2" presStyleLbl="node1" presStyleIdx="10" presStyleCnt="19" custLinFactNeighborX="-12370" custLinFactNeighborY="-58305"/>
      <dgm:spPr/>
    </dgm:pt>
    <dgm:pt modelId="{38494567-8B28-467E-9980-979CCC254D0E}" type="pres">
      <dgm:prSet presAssocID="{F2A393DB-1EDF-4318-96EE-2A7EC7CB2409}" presName="Accent11" presStyleCnt="0"/>
      <dgm:spPr/>
    </dgm:pt>
    <dgm:pt modelId="{F2FE923E-442A-4F18-BFA2-7BFE82240417}" type="pres">
      <dgm:prSet presAssocID="{F2A393DB-1EDF-4318-96EE-2A7EC7CB2409}" presName="AccentHold3" presStyleLbl="node1" presStyleIdx="11" presStyleCnt="19"/>
      <dgm:spPr/>
    </dgm:pt>
    <dgm:pt modelId="{B03E6C19-5F8E-4094-B256-9A2CFB049E5C}" type="pres">
      <dgm:prSet presAssocID="{EAA5D15C-2636-4A2C-AA6D-F59468CBDC1B}" presName="Child3" presStyleLbl="node1" presStyleIdx="12" presStyleCnt="19" custLinFactX="-118679" custLinFactY="-100000" custLinFactNeighborX="-200000" custLinFactNeighborY="-116259">
        <dgm:presLayoutVars>
          <dgm:chMax val="0"/>
          <dgm:chPref val="0"/>
        </dgm:presLayoutVars>
      </dgm:prSet>
      <dgm:spPr/>
    </dgm:pt>
    <dgm:pt modelId="{FCE16501-FA93-4389-A69D-8608D80926A8}" type="pres">
      <dgm:prSet presAssocID="{EAA5D15C-2636-4A2C-AA6D-F59468CBDC1B}" presName="Accent12" presStyleCnt="0"/>
      <dgm:spPr/>
    </dgm:pt>
    <dgm:pt modelId="{17A5D477-0822-4CEC-AEA7-B815180536AB}" type="pres">
      <dgm:prSet presAssocID="{EAA5D15C-2636-4A2C-AA6D-F59468CBDC1B}" presName="AccentHold1" presStyleLbl="node1" presStyleIdx="13" presStyleCnt="19"/>
      <dgm:spPr/>
    </dgm:pt>
    <dgm:pt modelId="{F30716BB-6801-4F1A-A6A7-EDDDE8C70270}" type="pres">
      <dgm:prSet presAssocID="{9AF6CCC3-97B8-410A-84E9-6BB35D548B86}" presName="Child4" presStyleLbl="node1" presStyleIdx="14" presStyleCnt="19" custLinFactX="64152" custLinFactNeighborX="100000" custLinFactNeighborY="-92184">
        <dgm:presLayoutVars>
          <dgm:chMax val="0"/>
          <dgm:chPref val="0"/>
        </dgm:presLayoutVars>
      </dgm:prSet>
      <dgm:spPr/>
    </dgm:pt>
    <dgm:pt modelId="{EA4E9F3A-D0E9-47F8-96B6-8F542F36ED2D}" type="pres">
      <dgm:prSet presAssocID="{9AF6CCC3-97B8-410A-84E9-6BB35D548B86}" presName="Accent13" presStyleCnt="0"/>
      <dgm:spPr/>
    </dgm:pt>
    <dgm:pt modelId="{FAFA0B35-A488-46DF-BA89-979AE3127A44}" type="pres">
      <dgm:prSet presAssocID="{9AF6CCC3-97B8-410A-84E9-6BB35D548B86}" presName="AccentHold1" presStyleLbl="node1" presStyleIdx="15" presStyleCnt="19"/>
      <dgm:spPr/>
    </dgm:pt>
    <dgm:pt modelId="{A5F6FE4C-AE01-4125-BBD8-3BA7C3519FC6}" type="pres">
      <dgm:prSet presAssocID="{91D7EDED-B0FE-450D-B042-B81048901311}" presName="Child5" presStyleLbl="node1" presStyleIdx="16" presStyleCnt="19">
        <dgm:presLayoutVars>
          <dgm:chMax val="0"/>
          <dgm:chPref val="0"/>
        </dgm:presLayoutVars>
      </dgm:prSet>
      <dgm:spPr/>
    </dgm:pt>
    <dgm:pt modelId="{AE6F74B6-92C4-4514-85C6-BC41FA188DC3}" type="pres">
      <dgm:prSet presAssocID="{91D7EDED-B0FE-450D-B042-B81048901311}" presName="Accent15" presStyleCnt="0"/>
      <dgm:spPr/>
    </dgm:pt>
    <dgm:pt modelId="{7C3664E8-7D16-4A1B-944F-DD1F80BB4325}" type="pres">
      <dgm:prSet presAssocID="{91D7EDED-B0FE-450D-B042-B81048901311}" presName="AccentHold2" presStyleLbl="node1" presStyleIdx="17" presStyleCnt="19"/>
      <dgm:spPr/>
    </dgm:pt>
    <dgm:pt modelId="{A3D1C7B1-F402-49D4-8C92-AE0A735AB83E}" type="pres">
      <dgm:prSet presAssocID="{91D7EDED-B0FE-450D-B042-B81048901311}" presName="Accent16" presStyleCnt="0"/>
      <dgm:spPr/>
    </dgm:pt>
    <dgm:pt modelId="{135A67EE-239C-4169-A55C-4306C49410D8}" type="pres">
      <dgm:prSet presAssocID="{91D7EDED-B0FE-450D-B042-B81048901311}" presName="AccentHold3" presStyleLbl="node1" presStyleIdx="18" presStyleCnt="19"/>
      <dgm:spPr/>
    </dgm:pt>
  </dgm:ptLst>
  <dgm:cxnLst>
    <dgm:cxn modelId="{53AAFE02-A7E1-43DA-BC96-3E4D22E336D8}" srcId="{3827931F-B8D9-426B-96EB-C9C6F24B1B14}" destId="{F2A393DB-1EDF-4318-96EE-2A7EC7CB2409}" srcOrd="1" destOrd="0" parTransId="{22593BEB-DDE6-459A-8620-5625550A408E}" sibTransId="{F4075663-15F4-484D-BB2E-662E9B6590AC}"/>
    <dgm:cxn modelId="{FCDEA110-C3EC-43CC-8CF2-59C015E8000F}" type="presOf" srcId="{F2A393DB-1EDF-4318-96EE-2A7EC7CB2409}" destId="{5998BCCC-2DD9-40B7-8EB5-454603882EA0}" srcOrd="0" destOrd="0" presId="urn:microsoft.com/office/officeart/2009/3/layout/CircleRelationship"/>
    <dgm:cxn modelId="{8E2BFF17-4F75-4A35-A801-9C31B3468A78}" srcId="{E30DD73E-944B-48F5-81A5-0E02F85E4E03}" destId="{3827931F-B8D9-426B-96EB-C9C6F24B1B14}" srcOrd="0" destOrd="0" parTransId="{7CDAA543-252A-4A32-9F77-03B2C1FCFE2A}" sibTransId="{823E14AB-55BB-429B-B70C-6C0AC0E2D4EF}"/>
    <dgm:cxn modelId="{3F46B548-BB3B-4E3E-9D03-522F9658237F}" type="presOf" srcId="{446C6D16-4B96-4540-B107-D6C421928B5F}" destId="{ADBC5EC8-4F53-451D-9D08-E2B625B52036}" srcOrd="0" destOrd="0" presId="urn:microsoft.com/office/officeart/2009/3/layout/CircleRelationship"/>
    <dgm:cxn modelId="{81EB767A-62FB-4105-A850-883A8307A532}" srcId="{3827931F-B8D9-426B-96EB-C9C6F24B1B14}" destId="{9AF6CCC3-97B8-410A-84E9-6BB35D548B86}" srcOrd="3" destOrd="0" parTransId="{E918B038-64A3-4B04-ADFC-C82D7408336C}" sibTransId="{22979ADD-F527-4621-ACB5-27A0D43A2F16}"/>
    <dgm:cxn modelId="{18165DAC-A1AB-4A18-8C30-518ED0C0F299}" srcId="{3827931F-B8D9-426B-96EB-C9C6F24B1B14}" destId="{EAA5D15C-2636-4A2C-AA6D-F59468CBDC1B}" srcOrd="2" destOrd="0" parTransId="{E452E1A9-0937-4071-8564-D11F34681D7D}" sibTransId="{9BF9624C-2B67-4B10-A3C6-36CF6579CF67}"/>
    <dgm:cxn modelId="{C5EBEBAD-526C-48AC-836E-D8145972C6CA}" srcId="{3827931F-B8D9-426B-96EB-C9C6F24B1B14}" destId="{446C6D16-4B96-4540-B107-D6C421928B5F}" srcOrd="0" destOrd="0" parTransId="{36C798C0-ADA7-4F07-BBEA-6C8D369BB254}" sibTransId="{984D9C58-EE0B-4E0E-88EA-7B58B1D1D665}"/>
    <dgm:cxn modelId="{A0D6B1AE-EDB3-4CEA-BCC7-106E07F7EDBC}" type="presOf" srcId="{3827931F-B8D9-426B-96EB-C9C6F24B1B14}" destId="{D820FEAA-278F-4C02-8633-0BC9F6C974D0}" srcOrd="0" destOrd="0" presId="urn:microsoft.com/office/officeart/2009/3/layout/CircleRelationship"/>
    <dgm:cxn modelId="{61C842CA-39A2-4098-8B0D-1C09823DC578}" type="presOf" srcId="{E30DD73E-944B-48F5-81A5-0E02F85E4E03}" destId="{DAED2E62-46EA-423B-9027-E084869D94D0}" srcOrd="0" destOrd="0" presId="urn:microsoft.com/office/officeart/2009/3/layout/CircleRelationship"/>
    <dgm:cxn modelId="{AE6637CB-069C-4279-8360-4D912C72BC8A}" type="presOf" srcId="{EAA5D15C-2636-4A2C-AA6D-F59468CBDC1B}" destId="{B03E6C19-5F8E-4094-B256-9A2CFB049E5C}" srcOrd="0" destOrd="0" presId="urn:microsoft.com/office/officeart/2009/3/layout/CircleRelationship"/>
    <dgm:cxn modelId="{6F7FABCC-7F3B-458C-819F-CE89DD1001C1}" type="presOf" srcId="{9AF6CCC3-97B8-410A-84E9-6BB35D548B86}" destId="{F30716BB-6801-4F1A-A6A7-EDDDE8C70270}" srcOrd="0" destOrd="0" presId="urn:microsoft.com/office/officeart/2009/3/layout/CircleRelationship"/>
    <dgm:cxn modelId="{EBCDD5E7-FB81-47A5-9C91-A928D3637243}" srcId="{3827931F-B8D9-426B-96EB-C9C6F24B1B14}" destId="{91D7EDED-B0FE-450D-B042-B81048901311}" srcOrd="4" destOrd="0" parTransId="{585C9178-8118-4CE8-BFC0-7ED18F11B67C}" sibTransId="{EB3BDF20-FA39-4861-AD4A-5AE202B11820}"/>
    <dgm:cxn modelId="{46D773EC-AD32-4579-A95C-172D80D47DCE}" type="presOf" srcId="{91D7EDED-B0FE-450D-B042-B81048901311}" destId="{A5F6FE4C-AE01-4125-BBD8-3BA7C3519FC6}" srcOrd="0" destOrd="0" presId="urn:microsoft.com/office/officeart/2009/3/layout/CircleRelationship"/>
    <dgm:cxn modelId="{AD82AF1A-33B7-4751-ADCE-A28891E243F6}" type="presParOf" srcId="{DAED2E62-46EA-423B-9027-E084869D94D0}" destId="{D820FEAA-278F-4C02-8633-0BC9F6C974D0}" srcOrd="0" destOrd="0" presId="urn:microsoft.com/office/officeart/2009/3/layout/CircleRelationship"/>
    <dgm:cxn modelId="{FDDE6EC1-3CDE-4E43-A657-223CF6F14C8B}" type="presParOf" srcId="{DAED2E62-46EA-423B-9027-E084869D94D0}" destId="{A9755388-59B9-4C0B-912E-69CCD28A54DF}" srcOrd="1" destOrd="0" presId="urn:microsoft.com/office/officeart/2009/3/layout/CircleRelationship"/>
    <dgm:cxn modelId="{B0CE1E6B-B49D-4ECF-A7C9-542A36CD03C2}" type="presParOf" srcId="{DAED2E62-46EA-423B-9027-E084869D94D0}" destId="{96C49E2D-2385-40A9-82A8-0D77231A09D4}" srcOrd="2" destOrd="0" presId="urn:microsoft.com/office/officeart/2009/3/layout/CircleRelationship"/>
    <dgm:cxn modelId="{AFCD5DE4-0F0F-4A9D-BDDC-AC0E5FA7BEDE}" type="presParOf" srcId="{DAED2E62-46EA-423B-9027-E084869D94D0}" destId="{CA0C9D46-D1E3-412B-BE2F-D284D54F793E}" srcOrd="3" destOrd="0" presId="urn:microsoft.com/office/officeart/2009/3/layout/CircleRelationship"/>
    <dgm:cxn modelId="{25720895-824E-4C7C-8C3D-D3905355038E}" type="presParOf" srcId="{DAED2E62-46EA-423B-9027-E084869D94D0}" destId="{5F348205-14E0-49C2-84F6-FE9122B3AA09}" srcOrd="4" destOrd="0" presId="urn:microsoft.com/office/officeart/2009/3/layout/CircleRelationship"/>
    <dgm:cxn modelId="{EC70FAEF-4B08-428C-9E21-739CD32862DF}" type="presParOf" srcId="{DAED2E62-46EA-423B-9027-E084869D94D0}" destId="{6AC22BD8-943A-4DDC-B647-165AB48CAAAE}" srcOrd="5" destOrd="0" presId="urn:microsoft.com/office/officeart/2009/3/layout/CircleRelationship"/>
    <dgm:cxn modelId="{4FC33404-424C-45CF-B94F-6C6649AC6124}" type="presParOf" srcId="{DAED2E62-46EA-423B-9027-E084869D94D0}" destId="{ADBC5EC8-4F53-451D-9D08-E2B625B52036}" srcOrd="6" destOrd="0" presId="urn:microsoft.com/office/officeart/2009/3/layout/CircleRelationship"/>
    <dgm:cxn modelId="{BB9622C5-46F6-4E53-8511-B63343309633}" type="presParOf" srcId="{DAED2E62-46EA-423B-9027-E084869D94D0}" destId="{DB4FD170-8A26-438C-8EC6-50172F41361B}" srcOrd="7" destOrd="0" presId="urn:microsoft.com/office/officeart/2009/3/layout/CircleRelationship"/>
    <dgm:cxn modelId="{C072C550-938E-4E6D-8DCA-0285C70FF1BB}" type="presParOf" srcId="{DB4FD170-8A26-438C-8EC6-50172F41361B}" destId="{4E733299-4A0C-4232-B09D-2B2151BE08BB}" srcOrd="0" destOrd="0" presId="urn:microsoft.com/office/officeart/2009/3/layout/CircleRelationship"/>
    <dgm:cxn modelId="{F035DB99-62D5-4B6A-9C6A-ED2AE1E5E198}" type="presParOf" srcId="{DAED2E62-46EA-423B-9027-E084869D94D0}" destId="{C1323148-F941-4AC2-87B3-9E498F6C0AEC}" srcOrd="8" destOrd="0" presId="urn:microsoft.com/office/officeart/2009/3/layout/CircleRelationship"/>
    <dgm:cxn modelId="{20C7447B-1693-4D68-A9C5-EC6B57B392D8}" type="presParOf" srcId="{C1323148-F941-4AC2-87B3-9E498F6C0AEC}" destId="{C7BE19A9-B879-422D-B3F5-16FD36217540}" srcOrd="0" destOrd="0" presId="urn:microsoft.com/office/officeart/2009/3/layout/CircleRelationship"/>
    <dgm:cxn modelId="{FC8CEC55-EA30-473C-94DE-EE382295AA82}" type="presParOf" srcId="{DAED2E62-46EA-423B-9027-E084869D94D0}" destId="{5998BCCC-2DD9-40B7-8EB5-454603882EA0}" srcOrd="9" destOrd="0" presId="urn:microsoft.com/office/officeart/2009/3/layout/CircleRelationship"/>
    <dgm:cxn modelId="{4D5585B2-5260-4E4E-A724-A5F801D09AC8}" type="presParOf" srcId="{DAED2E62-46EA-423B-9027-E084869D94D0}" destId="{BA7617EF-16A1-489B-A688-C8CA078B1FE4}" srcOrd="10" destOrd="0" presId="urn:microsoft.com/office/officeart/2009/3/layout/CircleRelationship"/>
    <dgm:cxn modelId="{989975A1-22EF-4997-BD8F-F28A53DFDE99}" type="presParOf" srcId="{BA7617EF-16A1-489B-A688-C8CA078B1FE4}" destId="{8B4FF4F4-46B3-45B4-B76D-3CAE58CB053E}" srcOrd="0" destOrd="0" presId="urn:microsoft.com/office/officeart/2009/3/layout/CircleRelationship"/>
    <dgm:cxn modelId="{C111E57E-1117-4E18-9FD6-5C472F967F08}" type="presParOf" srcId="{DAED2E62-46EA-423B-9027-E084869D94D0}" destId="{3689CFC2-EBE5-4B3D-AD96-BDFEF592A2D5}" srcOrd="11" destOrd="0" presId="urn:microsoft.com/office/officeart/2009/3/layout/CircleRelationship"/>
    <dgm:cxn modelId="{D7164EC0-38A4-4F96-8CC3-A6D6EB76A55E}" type="presParOf" srcId="{3689CFC2-EBE5-4B3D-AD96-BDFEF592A2D5}" destId="{18B33E4C-92ED-4961-A4AF-F0258397494F}" srcOrd="0" destOrd="0" presId="urn:microsoft.com/office/officeart/2009/3/layout/CircleRelationship"/>
    <dgm:cxn modelId="{CE740405-2212-47AD-B2F9-383D616BB68A}" type="presParOf" srcId="{DAED2E62-46EA-423B-9027-E084869D94D0}" destId="{38494567-8B28-467E-9980-979CCC254D0E}" srcOrd="12" destOrd="0" presId="urn:microsoft.com/office/officeart/2009/3/layout/CircleRelationship"/>
    <dgm:cxn modelId="{DF1BA2FD-A9FE-445E-8356-448D1E9614AB}" type="presParOf" srcId="{38494567-8B28-467E-9980-979CCC254D0E}" destId="{F2FE923E-442A-4F18-BFA2-7BFE82240417}" srcOrd="0" destOrd="0" presId="urn:microsoft.com/office/officeart/2009/3/layout/CircleRelationship"/>
    <dgm:cxn modelId="{3E996430-1B59-464B-9678-11797DD6B2AD}" type="presParOf" srcId="{DAED2E62-46EA-423B-9027-E084869D94D0}" destId="{B03E6C19-5F8E-4094-B256-9A2CFB049E5C}" srcOrd="13" destOrd="0" presId="urn:microsoft.com/office/officeart/2009/3/layout/CircleRelationship"/>
    <dgm:cxn modelId="{6603A5A0-134C-4EB9-AEA9-1AE334725BEB}" type="presParOf" srcId="{DAED2E62-46EA-423B-9027-E084869D94D0}" destId="{FCE16501-FA93-4389-A69D-8608D80926A8}" srcOrd="14" destOrd="0" presId="urn:microsoft.com/office/officeart/2009/3/layout/CircleRelationship"/>
    <dgm:cxn modelId="{C1283934-182B-4033-B612-897EA6E069E7}" type="presParOf" srcId="{FCE16501-FA93-4389-A69D-8608D80926A8}" destId="{17A5D477-0822-4CEC-AEA7-B815180536AB}" srcOrd="0" destOrd="0" presId="urn:microsoft.com/office/officeart/2009/3/layout/CircleRelationship"/>
    <dgm:cxn modelId="{A78DD59E-0EC3-483F-9792-51ECBDB2B88E}" type="presParOf" srcId="{DAED2E62-46EA-423B-9027-E084869D94D0}" destId="{F30716BB-6801-4F1A-A6A7-EDDDE8C70270}" srcOrd="15" destOrd="0" presId="urn:microsoft.com/office/officeart/2009/3/layout/CircleRelationship"/>
    <dgm:cxn modelId="{1905BBE9-631B-4062-95CB-192C35A1A766}" type="presParOf" srcId="{DAED2E62-46EA-423B-9027-E084869D94D0}" destId="{EA4E9F3A-D0E9-47F8-96B6-8F542F36ED2D}" srcOrd="16" destOrd="0" presId="urn:microsoft.com/office/officeart/2009/3/layout/CircleRelationship"/>
    <dgm:cxn modelId="{3A56F50A-DC8C-43FE-A4A1-FD072B8E7816}" type="presParOf" srcId="{EA4E9F3A-D0E9-47F8-96B6-8F542F36ED2D}" destId="{FAFA0B35-A488-46DF-BA89-979AE3127A44}" srcOrd="0" destOrd="0" presId="urn:microsoft.com/office/officeart/2009/3/layout/CircleRelationship"/>
    <dgm:cxn modelId="{4FD1461F-6999-4459-9983-F1FC16CA270A}" type="presParOf" srcId="{DAED2E62-46EA-423B-9027-E084869D94D0}" destId="{A5F6FE4C-AE01-4125-BBD8-3BA7C3519FC6}" srcOrd="17" destOrd="0" presId="urn:microsoft.com/office/officeart/2009/3/layout/CircleRelationship"/>
    <dgm:cxn modelId="{502B5452-0666-4E74-99D1-CD4B5864E3B0}" type="presParOf" srcId="{DAED2E62-46EA-423B-9027-E084869D94D0}" destId="{AE6F74B6-92C4-4514-85C6-BC41FA188DC3}" srcOrd="18" destOrd="0" presId="urn:microsoft.com/office/officeart/2009/3/layout/CircleRelationship"/>
    <dgm:cxn modelId="{E3C205E2-9F62-402A-8A93-054EB1523DBE}" type="presParOf" srcId="{AE6F74B6-92C4-4514-85C6-BC41FA188DC3}" destId="{7C3664E8-7D16-4A1B-944F-DD1F80BB4325}" srcOrd="0" destOrd="0" presId="urn:microsoft.com/office/officeart/2009/3/layout/CircleRelationship"/>
    <dgm:cxn modelId="{5EDC70F7-E091-4C75-8850-C10BE9AB6A86}" type="presParOf" srcId="{DAED2E62-46EA-423B-9027-E084869D94D0}" destId="{A3D1C7B1-F402-49D4-8C92-AE0A735AB83E}" srcOrd="19" destOrd="0" presId="urn:microsoft.com/office/officeart/2009/3/layout/CircleRelationship"/>
    <dgm:cxn modelId="{07926FE1-84DA-42C2-A940-56F50E091CC6}" type="presParOf" srcId="{A3D1C7B1-F402-49D4-8C92-AE0A735AB83E}" destId="{135A67EE-239C-4169-A55C-4306C49410D8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20FEAA-278F-4C02-8633-0BC9F6C974D0}">
      <dsp:nvSpPr>
        <dsp:cNvPr id="0" name=""/>
        <dsp:cNvSpPr/>
      </dsp:nvSpPr>
      <dsp:spPr>
        <a:xfrm>
          <a:off x="2112326" y="1151962"/>
          <a:ext cx="3031764" cy="303228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solidFill>
            <a:srgbClr val="FFFF00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400" kern="1200" dirty="0"/>
            <a:t>PIATTAFORMA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900" kern="1200" dirty="0"/>
            <a:t>PROGRAMMAZIONE  E CONTROLLO </a:t>
          </a:r>
        </a:p>
      </dsp:txBody>
      <dsp:txXfrm>
        <a:off x="2556318" y="1596030"/>
        <a:ext cx="2143780" cy="2144150"/>
      </dsp:txXfrm>
    </dsp:sp>
    <dsp:sp modelId="{A9755388-59B9-4C0B-912E-69CCD28A54DF}">
      <dsp:nvSpPr>
        <dsp:cNvPr id="0" name=""/>
        <dsp:cNvSpPr/>
      </dsp:nvSpPr>
      <dsp:spPr>
        <a:xfrm>
          <a:off x="2950176" y="3840209"/>
          <a:ext cx="244406" cy="2443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6C49E2D-2385-40A9-82A8-0D77231A09D4}">
      <dsp:nvSpPr>
        <dsp:cNvPr id="0" name=""/>
        <dsp:cNvSpPr/>
      </dsp:nvSpPr>
      <dsp:spPr>
        <a:xfrm>
          <a:off x="5244988" y="2263919"/>
          <a:ext cx="244406" cy="2443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A0C9D46-D1E3-412B-BE2F-D284D54F793E}">
      <dsp:nvSpPr>
        <dsp:cNvPr id="0" name=""/>
        <dsp:cNvSpPr/>
      </dsp:nvSpPr>
      <dsp:spPr>
        <a:xfrm>
          <a:off x="1016079" y="4017131"/>
          <a:ext cx="337070" cy="33758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348205-14E0-49C2-84F6-FE9122B3AA09}">
      <dsp:nvSpPr>
        <dsp:cNvPr id="0" name=""/>
        <dsp:cNvSpPr/>
      </dsp:nvSpPr>
      <dsp:spPr>
        <a:xfrm>
          <a:off x="3018585" y="1374173"/>
          <a:ext cx="244406" cy="2443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AC22BD8-943A-4DDC-B647-165AB48CAAAE}">
      <dsp:nvSpPr>
        <dsp:cNvPr id="0" name=""/>
        <dsp:cNvSpPr/>
      </dsp:nvSpPr>
      <dsp:spPr>
        <a:xfrm>
          <a:off x="2249294" y="2772731"/>
          <a:ext cx="244406" cy="2443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DBC5EC8-4F53-451D-9D08-E2B625B52036}">
      <dsp:nvSpPr>
        <dsp:cNvPr id="0" name=""/>
        <dsp:cNvSpPr/>
      </dsp:nvSpPr>
      <dsp:spPr>
        <a:xfrm>
          <a:off x="1070171" y="1580625"/>
          <a:ext cx="1232606" cy="123274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solidFill>
            <a:srgbClr val="FFFF00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 dirty="0"/>
            <a:t>SUPPORTO</a:t>
          </a:r>
        </a:p>
      </dsp:txBody>
      <dsp:txXfrm>
        <a:off x="1250682" y="1761156"/>
        <a:ext cx="871584" cy="871684"/>
      </dsp:txXfrm>
    </dsp:sp>
    <dsp:sp modelId="{4E733299-4A0C-4232-B09D-2B2151BE08BB}">
      <dsp:nvSpPr>
        <dsp:cNvPr id="0" name=""/>
        <dsp:cNvSpPr/>
      </dsp:nvSpPr>
      <dsp:spPr>
        <a:xfrm>
          <a:off x="3407273" y="1385011"/>
          <a:ext cx="337070" cy="33758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7BE19A9-B879-422D-B3F5-16FD36217540}">
      <dsp:nvSpPr>
        <dsp:cNvPr id="0" name=""/>
        <dsp:cNvSpPr/>
      </dsp:nvSpPr>
      <dsp:spPr>
        <a:xfrm>
          <a:off x="1186466" y="3174255"/>
          <a:ext cx="609462" cy="60960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998BCCC-2DD9-40B7-8EB5-454603882EA0}">
      <dsp:nvSpPr>
        <dsp:cNvPr id="0" name=""/>
        <dsp:cNvSpPr/>
      </dsp:nvSpPr>
      <dsp:spPr>
        <a:xfrm>
          <a:off x="5361284" y="1000827"/>
          <a:ext cx="1232606" cy="123274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700" kern="1200" dirty="0"/>
            <a:t>INGEGNERIZZAZIONE </a:t>
          </a:r>
        </a:p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800" kern="1200" dirty="0"/>
            <a:t>PROCESSI </a:t>
          </a:r>
        </a:p>
      </dsp:txBody>
      <dsp:txXfrm>
        <a:off x="5541795" y="1181358"/>
        <a:ext cx="871584" cy="871684"/>
      </dsp:txXfrm>
    </dsp:sp>
    <dsp:sp modelId="{8B4FF4F4-46B3-45B4-B76D-3CAE58CB053E}">
      <dsp:nvSpPr>
        <dsp:cNvPr id="0" name=""/>
        <dsp:cNvSpPr/>
      </dsp:nvSpPr>
      <dsp:spPr>
        <a:xfrm>
          <a:off x="4810902" y="1851558"/>
          <a:ext cx="337070" cy="33758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8B33E4C-92ED-4961-A4AF-F0258397494F}">
      <dsp:nvSpPr>
        <dsp:cNvPr id="0" name=""/>
        <dsp:cNvSpPr/>
      </dsp:nvSpPr>
      <dsp:spPr>
        <a:xfrm>
          <a:off x="924264" y="3757327"/>
          <a:ext cx="244406" cy="2443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2FE923E-442A-4F18-BFA2-7BFE82240417}">
      <dsp:nvSpPr>
        <dsp:cNvPr id="0" name=""/>
        <dsp:cNvSpPr/>
      </dsp:nvSpPr>
      <dsp:spPr>
        <a:xfrm>
          <a:off x="3389859" y="3551936"/>
          <a:ext cx="244406" cy="2443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03E6C19-5F8E-4094-B256-9A2CFB049E5C}">
      <dsp:nvSpPr>
        <dsp:cNvPr id="0" name=""/>
        <dsp:cNvSpPr/>
      </dsp:nvSpPr>
      <dsp:spPr>
        <a:xfrm>
          <a:off x="2012837" y="464980"/>
          <a:ext cx="1232606" cy="123274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solidFill>
            <a:srgbClr val="FFFF00"/>
          </a:solidFill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 dirty="0"/>
            <a:t>CONSULENZA</a:t>
          </a:r>
        </a:p>
      </dsp:txBody>
      <dsp:txXfrm>
        <a:off x="2193348" y="645511"/>
        <a:ext cx="871584" cy="871684"/>
      </dsp:txXfrm>
    </dsp:sp>
    <dsp:sp modelId="{17A5D477-0822-4CEC-AEA7-B815180536AB}">
      <dsp:nvSpPr>
        <dsp:cNvPr id="0" name=""/>
        <dsp:cNvSpPr/>
      </dsp:nvSpPr>
      <dsp:spPr>
        <a:xfrm>
          <a:off x="5593253" y="3088098"/>
          <a:ext cx="244406" cy="2443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30716BB-6801-4F1A-A6A7-EDDDE8C70270}">
      <dsp:nvSpPr>
        <dsp:cNvPr id="0" name=""/>
        <dsp:cNvSpPr/>
      </dsp:nvSpPr>
      <dsp:spPr>
        <a:xfrm>
          <a:off x="4426252" y="3049525"/>
          <a:ext cx="1232606" cy="123274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 dirty="0"/>
            <a:t>FORMAZIONE</a:t>
          </a:r>
        </a:p>
      </dsp:txBody>
      <dsp:txXfrm>
        <a:off x="4606763" y="3230056"/>
        <a:ext cx="871584" cy="871684"/>
      </dsp:txXfrm>
    </dsp:sp>
    <dsp:sp modelId="{FAFA0B35-A488-46DF-BA89-979AE3127A44}">
      <dsp:nvSpPr>
        <dsp:cNvPr id="0" name=""/>
        <dsp:cNvSpPr/>
      </dsp:nvSpPr>
      <dsp:spPr>
        <a:xfrm>
          <a:off x="3503667" y="4144196"/>
          <a:ext cx="244406" cy="2443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5F6FE4C-AE01-4125-BBD8-3BA7C3519FC6}">
      <dsp:nvSpPr>
        <dsp:cNvPr id="0" name=""/>
        <dsp:cNvSpPr/>
      </dsp:nvSpPr>
      <dsp:spPr>
        <a:xfrm>
          <a:off x="3578295" y="0"/>
          <a:ext cx="1232606" cy="123274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100" kern="1200" dirty="0"/>
            <a:t>INDICATORI</a:t>
          </a:r>
        </a:p>
      </dsp:txBody>
      <dsp:txXfrm>
        <a:off x="3758806" y="180531"/>
        <a:ext cx="871584" cy="871684"/>
      </dsp:txXfrm>
    </dsp:sp>
    <dsp:sp modelId="{7C3664E8-7D16-4A1B-944F-DD1F80BB4325}">
      <dsp:nvSpPr>
        <dsp:cNvPr id="0" name=""/>
        <dsp:cNvSpPr/>
      </dsp:nvSpPr>
      <dsp:spPr>
        <a:xfrm>
          <a:off x="2058371" y="1336243"/>
          <a:ext cx="244406" cy="2443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35A67EE-239C-4169-A55C-4306C49410D8}">
      <dsp:nvSpPr>
        <dsp:cNvPr id="0" name=""/>
        <dsp:cNvSpPr/>
      </dsp:nvSpPr>
      <dsp:spPr>
        <a:xfrm>
          <a:off x="4904187" y="303445"/>
          <a:ext cx="244406" cy="24438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C863B-5D4F-49DB-A1B6-3117E17BFA50}" type="datetimeFigureOut">
              <a:rPr lang="it-IT" smtClean="0"/>
              <a:t>14/04/2023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78722"/>
            <a:ext cx="543814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31600"/>
            <a:ext cx="2945659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7ABDED-6C82-44DB-8418-51FC7E4B808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6770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recruiting@parsec326.it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Buon pomeriggio.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Sono il Dott. Stefano Sirsi.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In Parsec mi occupo di Programmazione &amp; Controllo.</a:t>
            </a:r>
          </a:p>
          <a:p>
            <a:pPr algn="just">
              <a:lnSpc>
                <a:spcPct val="150000"/>
              </a:lnSpc>
            </a:pPr>
            <a:r>
              <a:rPr lang="it-IT" sz="1800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endParaRPr lang="it-IT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it-IT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7ABDED-6C82-44DB-8418-51FC7E4B8088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0794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1800" kern="1200" dirty="0">
                <a:solidFill>
                  <a:srgbClr val="3D3B3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Modulo PIAO: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it-IT" sz="1800" kern="1200" dirty="0">
              <a:solidFill>
                <a:srgbClr val="3D3B39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it-IT" sz="1800" kern="1200" dirty="0">
                <a:solidFill>
                  <a:srgbClr val="3D3B3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è un modulo specifico che consente di caricare i dati necessari per elaborare il PIAO;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lang="it-IT" sz="1800" kern="1200" dirty="0">
              <a:solidFill>
                <a:srgbClr val="3D3B39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it-IT" sz="1800" kern="1200" dirty="0">
                <a:solidFill>
                  <a:srgbClr val="3D3B3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di generare una serie di collegamenti per verificare e formalizzare in automatico il rapporto tra i vari contenuti programmatori e gli obiettivi di valore pubblico, inseriti negli altri moduli della piattaforma Programmazione e Controllo (</a:t>
            </a:r>
            <a:r>
              <a:rPr lang="it-IT" sz="1800" i="1" kern="1200" dirty="0">
                <a:solidFill>
                  <a:srgbClr val="3D3B3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performance, anticorruzione, lavoro agile, fabbisogno del personale, etc</a:t>
            </a:r>
            <a:r>
              <a:rPr lang="it-IT" sz="1800" kern="1200" dirty="0">
                <a:solidFill>
                  <a:srgbClr val="3D3B3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.);</a:t>
            </a:r>
            <a:endParaRPr lang="it-IT" sz="1800" kern="1200" dirty="0">
              <a:solidFill>
                <a:srgbClr val="3D3B39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lang="it-IT" sz="1800" kern="1200" dirty="0">
              <a:solidFill>
                <a:srgbClr val="3D3B39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it-IT" sz="1800" kern="1200" dirty="0">
                <a:solidFill>
                  <a:srgbClr val="3D3B3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è quindi uno s</a:t>
            </a:r>
            <a:r>
              <a:rPr lang="it-IT" sz="1800" kern="1200" dirty="0">
                <a:solidFill>
                  <a:srgbClr val="3D3B3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trumento informatico </a:t>
            </a:r>
            <a:r>
              <a:rPr lang="it-IT" sz="1800" i="1" kern="1200" dirty="0">
                <a:solidFill>
                  <a:srgbClr val="3D3B3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ad hoc </a:t>
            </a:r>
            <a:r>
              <a:rPr lang="it-IT" sz="1800" kern="1200" dirty="0">
                <a:solidFill>
                  <a:srgbClr val="3D3B3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per </a:t>
            </a:r>
            <a:r>
              <a:rPr lang="it-IT" sz="1800" b="0" u="none" kern="1200" dirty="0">
                <a:solidFill>
                  <a:srgbClr val="3D3B3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 predisposizione del documento;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lang="it-IT" sz="1800" b="0" u="none" kern="1200" dirty="0">
              <a:solidFill>
                <a:srgbClr val="3D3B39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it-IT" sz="1800" kern="1200" dirty="0">
                <a:solidFill>
                  <a:srgbClr val="3D3B3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la soluzione include </a:t>
            </a:r>
            <a:r>
              <a:rPr lang="it-IT" sz="1800" i="1" kern="1200" dirty="0">
                <a:solidFill>
                  <a:srgbClr val="3D3B3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servizi accessori :</a:t>
            </a:r>
          </a:p>
          <a:p>
            <a:pPr marL="457200" marR="0" lvl="1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lang="it-IT" sz="1800" i="1" kern="1200" dirty="0">
              <a:solidFill>
                <a:srgbClr val="3D3B39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1200150" marR="0" lvl="2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it-IT" sz="1800" kern="1200" dirty="0">
                <a:solidFill>
                  <a:srgbClr val="3D3B3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banca dati con dati e valori consigliati per la redazione del Piano;</a:t>
            </a:r>
          </a:p>
          <a:p>
            <a:pPr marL="1200150" marR="0" lvl="2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lang="it-IT" sz="1800" kern="1200" dirty="0">
              <a:solidFill>
                <a:srgbClr val="3D3B39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1200150" marR="0" lvl="2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it-IT" sz="1800" kern="1200" dirty="0">
                <a:solidFill>
                  <a:srgbClr val="3D3B3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modulistica;</a:t>
            </a:r>
          </a:p>
          <a:p>
            <a:pPr marL="1200150" marR="0" lvl="2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lang="it-IT" sz="1800" kern="1200" dirty="0">
              <a:solidFill>
                <a:srgbClr val="3D3B39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1200150" marR="0" lvl="2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it-IT" sz="1800" kern="1200" dirty="0">
                <a:solidFill>
                  <a:srgbClr val="3D3B3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formazione online;</a:t>
            </a:r>
          </a:p>
          <a:p>
            <a:pPr marL="1200150" marR="0" lvl="2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lang="it-IT" sz="1800" kern="1200" dirty="0">
              <a:solidFill>
                <a:srgbClr val="3D3B39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1200150" marR="0" lvl="2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it-IT" sz="1800" kern="1200" dirty="0">
                <a:solidFill>
                  <a:srgbClr val="3D3B3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assistenza tecnica sull’utilizzo della piattaforma; </a:t>
            </a:r>
          </a:p>
          <a:p>
            <a:pPr marL="1200150" marR="0" lvl="2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lang="it-IT" sz="1800" kern="1200" dirty="0">
              <a:solidFill>
                <a:srgbClr val="3D3B39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1200150" marR="0" lvl="2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it-IT" sz="1800" kern="1200" dirty="0">
                <a:solidFill>
                  <a:srgbClr val="3D3B3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caricamento dei dati (servizio opzionale); </a:t>
            </a:r>
          </a:p>
          <a:p>
            <a:pPr marL="1200150" marR="0" lvl="2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lang="it-IT" sz="1800" kern="1200" dirty="0">
              <a:solidFill>
                <a:srgbClr val="3D3B39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1200150" marR="0" lvl="2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it-IT" sz="1800" kern="1200" dirty="0">
                <a:solidFill>
                  <a:srgbClr val="3D3B39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predisposizione report finale. </a:t>
            </a:r>
            <a:endParaRPr lang="it-IT" sz="1800" kern="1200" dirty="0">
              <a:solidFill>
                <a:srgbClr val="3D3B39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lang="it-IT" sz="1800" b="0" u="none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it-IT" sz="1200" b="1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7ABDED-6C82-44DB-8418-51FC7E4B8088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953698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0688" y="1257300"/>
            <a:ext cx="5956300" cy="33512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it-IT" sz="1800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L’azienda è in fase di espansione, e nel presente anno allargherà la sua rete di collaboratori.</a:t>
            </a: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it-IT" sz="18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endParaRPr lang="it-IT" sz="1800" kern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it-IT" sz="1800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Invito chiunque fosse interessato, a mandare una propria candidatura all’indirizzo e-mail </a:t>
            </a:r>
            <a:r>
              <a:rPr lang="it-IT" sz="1800" b="1" u="sng" kern="12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3"/>
              </a:rPr>
              <a:t>recruiting@parsec326.it</a:t>
            </a:r>
            <a:r>
              <a:rPr lang="it-IT" sz="1800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inserendo nell’oggetto la dicitura del convegno odierno.</a:t>
            </a: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endParaRPr lang="it-IT" sz="1800" b="1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Grazie per l’attenzione!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it-IT" sz="1800" kern="12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endParaRPr lang="it-IT" sz="1800" kern="12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258BFE-C808-4BA0-8CD3-C1B9E8849AF5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0434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 defTabSz="914400" rtl="0" eaLnBrk="1" latinLnBrk="0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Parsec 3.26 nasce nel 2000 </a:t>
            </a:r>
          </a:p>
          <a:p>
            <a:pPr marL="285750" indent="-285750" algn="just" defTabSz="914400" rtl="0" eaLnBrk="1" latinLnBrk="0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285750" indent="-285750" algn="just" defTabSz="914400" rtl="0" eaLnBrk="1" latinLnBrk="0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È partner tecnologico per l’innovazione nel settore pubblico.</a:t>
            </a:r>
          </a:p>
          <a:p>
            <a:pPr marL="285750" indent="-285750" algn="just" defTabSz="914400" rtl="0" eaLnBrk="1" latinLnBrk="0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lvl="1" indent="-285750" algn="just" defTabSz="914400" rtl="0" eaLnBrk="1" latinLnBrk="0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Più di 20 anni di esperienza nel mercato ICT</a:t>
            </a:r>
          </a:p>
          <a:p>
            <a:pPr marL="285750" indent="-285750" algn="just" defTabSz="914400" rtl="0" eaLnBrk="1" latinLnBrk="0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lvl="1" indent="-285750" algn="just" defTabSz="914400" rtl="0" eaLnBrk="1" latinLnBrk="0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300 CLIENTI</a:t>
            </a:r>
          </a:p>
          <a:p>
            <a:pPr marL="285750" indent="-285750" algn="just" defTabSz="914400" rtl="0" eaLnBrk="1" latinLnBrk="0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lvl="1" indent="-285750" algn="just" defTabSz="914400" rtl="0" eaLnBrk="1" latinLnBrk="0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4 SEDI IN TUTTA ITALIA</a:t>
            </a:r>
          </a:p>
          <a:p>
            <a:pPr marL="285750" indent="-285750" algn="just" defTabSz="914400" rtl="0" eaLnBrk="1" latinLnBrk="0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lvl="1" indent="-285750" algn="just" defTabSz="914400" rtl="0" eaLnBrk="1" latinLnBrk="0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200 DIPENDENTI</a:t>
            </a:r>
          </a:p>
          <a:p>
            <a:pPr marL="285750" indent="-285750" algn="just" defTabSz="914400" rtl="0" eaLnBrk="1" latinLnBrk="0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lvl="1" indent="-285750" algn="just" defTabSz="914400" rtl="0" eaLnBrk="1" latinLnBrk="0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12 PROGETTI DI RICERCA</a:t>
            </a:r>
          </a:p>
          <a:p>
            <a:pPr marL="285750" indent="-285750" algn="just" defTabSz="914400" rtl="0" eaLnBrk="1" latinLnBrk="0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lvl="1" indent="-285750" algn="just" defTabSz="914400" rtl="0" eaLnBrk="1" latinLnBrk="0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46 SOLUZIONI ICT</a:t>
            </a:r>
          </a:p>
          <a:p>
            <a:pPr marL="285750" indent="-285750" algn="just" defTabSz="914400" rtl="0" eaLnBrk="1" latinLnBrk="0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285750" indent="-285750" algn="just" defTabSz="914400" rtl="0" eaLnBrk="1" latinLnBrk="0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285750" indent="-285750" algn="just" defTabSz="914400" rtl="0" eaLnBrk="1" latinLnBrk="0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Le attività di ricerca di Parsec spaziano:</a:t>
            </a:r>
          </a:p>
          <a:p>
            <a:pPr marL="285750" indent="-285750" algn="just" defTabSz="914400" rtl="0" eaLnBrk="1" latinLnBrk="0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Ottimizzazione dei processi</a:t>
            </a: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Sicurezza</a:t>
            </a: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it-IT" sz="1800" i="1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it-IT" sz="180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Computer vision</a:t>
            </a: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it-IT" sz="1800" i="1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it-IT" sz="180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Cloud</a:t>
            </a: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Agenda digitale</a:t>
            </a: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it-IT" sz="1800" i="1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lvl="1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it-IT" sz="180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Digital </a:t>
            </a:r>
            <a:r>
              <a:rPr lang="it-IT" sz="1800" i="1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transformation</a:t>
            </a:r>
            <a:endParaRPr lang="it-IT" sz="1800" i="1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258BFE-C808-4BA0-8CD3-C1B9E8849AF5}" type="slidenum">
              <a:rPr kumimoji="0" lang="it-IT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it-IT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3770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L’azienda può contare su una base consolidata di clienti nel segmento: </a:t>
            </a:r>
          </a:p>
          <a:p>
            <a:pPr marL="742950" lvl="1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lvl="1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PAL (</a:t>
            </a:r>
            <a:r>
              <a:rPr lang="it-IT" sz="1800" i="1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Pubblica Amministrazione Locale): </a:t>
            </a:r>
            <a:r>
              <a:rPr lang="it-IT" sz="1800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Comuni, Enti, PA locali, uffici e agenzie regionali</a:t>
            </a: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lvl="1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lvl="1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PAC (</a:t>
            </a:r>
            <a:r>
              <a:rPr lang="it-IT" sz="1800" i="1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Pubblica Amministrazione Centrale</a:t>
            </a:r>
            <a:r>
              <a:rPr lang="it-IT" sz="1800" i="0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):</a:t>
            </a: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 nel Piano delle gare strategiche ICT, definito da </a:t>
            </a:r>
            <a:r>
              <a:rPr lang="it-IT" sz="180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Agid</a:t>
            </a: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 e dal Ministero per l’Innovazione e la transizione digitale (MITD), in attuazione del Piano triennale dell’Informatica nella PA con la stipula dell’Accordo Quadro Consip;</a:t>
            </a:r>
          </a:p>
          <a:p>
            <a:pPr marL="742950" lvl="1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lvl="1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Industry &amp; Private. </a:t>
            </a: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285750" indent="-28575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it-IT" sz="1800" kern="12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1800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L’attività di Parsec ruota intorno ai suoi </a:t>
            </a: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laboratori integrati.</a:t>
            </a:r>
          </a:p>
          <a:p>
            <a:pPr marL="457200" lvl="1" indent="0" algn="just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None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Digital Innovation (settori verticali – con competenze specifiche, help desk e assistenza):</a:t>
            </a: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1257300" lvl="2" indent="-342900" algn="just">
              <a:lnSpc>
                <a:spcPct val="115000"/>
              </a:lnSpc>
              <a:buFont typeface="Calibri" panose="020F0502020204030204" pitchFamily="34" charset="0"/>
              <a:buChar char="-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1257300" lvl="2" indent="-342900" algn="just">
              <a:lnSpc>
                <a:spcPct val="115000"/>
              </a:lnSpc>
              <a:buFont typeface="Calibri" panose="020F0502020204030204" pitchFamily="34" charset="0"/>
              <a:buChar char="-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Ragioneria e Personale; </a:t>
            </a:r>
          </a:p>
          <a:p>
            <a:pPr marL="1257300" lvl="2" indent="-342900" algn="just">
              <a:lnSpc>
                <a:spcPct val="115000"/>
              </a:lnSpc>
              <a:buFont typeface="Calibri" panose="020F0502020204030204" pitchFamily="34" charset="0"/>
              <a:buChar char="-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1257300" lvl="2" indent="-342900" algn="just">
              <a:lnSpc>
                <a:spcPct val="115000"/>
              </a:lnSpc>
              <a:buFont typeface="Calibri" panose="020F0502020204030204" pitchFamily="34" charset="0"/>
              <a:buChar char="-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Demografici e Tributi; </a:t>
            </a:r>
          </a:p>
          <a:p>
            <a:pPr marL="1257300" lvl="2" indent="-342900" algn="just">
              <a:lnSpc>
                <a:spcPct val="115000"/>
              </a:lnSpc>
              <a:buFont typeface="Calibri" panose="020F0502020204030204" pitchFamily="34" charset="0"/>
              <a:buChar char="-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1257300" lvl="2" indent="-342900" algn="just">
              <a:lnSpc>
                <a:spcPct val="115000"/>
              </a:lnSpc>
              <a:buFont typeface="Calibri" panose="020F0502020204030204" pitchFamily="34" charset="0"/>
              <a:buChar char="-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Sistemi di Segreteria, UTC e SUE; </a:t>
            </a:r>
          </a:p>
          <a:p>
            <a:pPr marL="1257300" lvl="2" indent="-342900" algn="just">
              <a:lnSpc>
                <a:spcPct val="115000"/>
              </a:lnSpc>
              <a:buFont typeface="Calibri" panose="020F0502020204030204" pitchFamily="34" charset="0"/>
              <a:buChar char="-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1257300" lvl="2" indent="-342900" algn="just">
              <a:lnSpc>
                <a:spcPct val="115000"/>
              </a:lnSpc>
              <a:buFont typeface="Calibri" panose="020F0502020204030204" pitchFamily="34" charset="0"/>
              <a:buChar char="-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Programmazione &amp; Controllo;</a:t>
            </a:r>
          </a:p>
          <a:p>
            <a:pPr marL="914400" lvl="2" indent="0" algn="just">
              <a:lnSpc>
                <a:spcPct val="115000"/>
              </a:lnSpc>
              <a:buFont typeface="Calibri" panose="020F0502020204030204" pitchFamily="34" charset="0"/>
              <a:buNone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lvl="1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Software </a:t>
            </a:r>
            <a:r>
              <a:rPr lang="it-IT" sz="1800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Factory</a:t>
            </a: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 (centri di competenza trasversali, </a:t>
            </a:r>
            <a:r>
              <a:rPr lang="it-IT" sz="1800" i="1" kern="12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factories</a:t>
            </a:r>
            <a:r>
              <a:rPr lang="it-IT" sz="1800" i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, </a:t>
            </a: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evolute sulla base delle fasi produttive delle tecnologie digitali): </a:t>
            </a:r>
          </a:p>
          <a:p>
            <a:pPr marL="1257300" lvl="2" indent="-342900" algn="just">
              <a:lnSpc>
                <a:spcPct val="115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1257300" lvl="2" indent="-342900" algn="just">
              <a:lnSpc>
                <a:spcPct val="115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Software House;</a:t>
            </a:r>
          </a:p>
          <a:p>
            <a:pPr marL="1257300" lvl="2" indent="-342900" algn="just">
              <a:lnSpc>
                <a:spcPct val="115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1257300" lvl="2" indent="-342900" algn="just">
              <a:lnSpc>
                <a:spcPct val="115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Security &amp; IT Governance;</a:t>
            </a:r>
          </a:p>
          <a:p>
            <a:pPr marL="1257300" lvl="2" indent="-342900" algn="just">
              <a:lnSpc>
                <a:spcPct val="115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it-IT" sz="1800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Consulenza e sicurezza in tema </a:t>
            </a: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Cyber Security.</a:t>
            </a: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  <a:p>
            <a:pPr marL="285750" lvl="0" indent="-28575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285750" lvl="0" indent="-28575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Ricerca &amp; Sviluppo. </a:t>
            </a:r>
          </a:p>
          <a:p>
            <a:pPr marL="742950" lvl="1" indent="-285750" algn="just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s</a:t>
            </a:r>
            <a:r>
              <a:rPr lang="it-IT" sz="1800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olido posizionamento di Parsec 3.26 nel mercato della Pubblica Amministrazione </a:t>
            </a:r>
          </a:p>
          <a:p>
            <a:pPr marL="742950" lvl="1" indent="-285750" algn="just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endParaRPr lang="it-IT" sz="18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impegno in ricerca industriale </a:t>
            </a:r>
          </a:p>
          <a:p>
            <a:pPr marL="742950" lvl="1" indent="-285750" algn="just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endParaRPr lang="it-IT" sz="1800" kern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742950" lvl="1" indent="-285750" algn="just">
              <a:lnSpc>
                <a:spcPct val="115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it-IT" sz="1800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competitivi i propri processi produttivi, i servizi forniti e di aumentarne varietà e qualità.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258BFE-C808-4BA0-8CD3-C1B9E8849AF5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6256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lvl="0" indent="-285750" algn="just">
              <a:lnSpc>
                <a:spcPct val="115000"/>
              </a:lnSpc>
              <a:spcBef>
                <a:spcPts val="75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RECO:</a:t>
            </a:r>
          </a:p>
          <a:p>
            <a:pPr marL="0" lvl="0" indent="0" algn="just">
              <a:lnSpc>
                <a:spcPct val="115000"/>
              </a:lnSpc>
              <a:spcBef>
                <a:spcPts val="75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spcBef>
                <a:spcPts val="750"/>
              </a:spcBef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Opera nel settore della </a:t>
            </a:r>
            <a:r>
              <a:rPr lang="it-IT" sz="1800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computer vision</a:t>
            </a: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con soluzioni </a:t>
            </a:r>
            <a:r>
              <a:rPr lang="it-IT" sz="1800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software</a:t>
            </a: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brevettate:</a:t>
            </a:r>
          </a:p>
          <a:p>
            <a:pPr marL="1200150" lvl="2" indent="-285750" algn="just">
              <a:lnSpc>
                <a:spcPct val="115000"/>
              </a:lnSpc>
              <a:spcBef>
                <a:spcPts val="75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1200150" lvl="2" indent="-285750" algn="just">
              <a:lnSpc>
                <a:spcPct val="115000"/>
              </a:lnSpc>
              <a:spcBef>
                <a:spcPts val="75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SARI – Sistema di riconoscimento facciale (</a:t>
            </a: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identificazione dei crimini; scovare persone scomparse o dare caccia a pericolosi latitanti);</a:t>
            </a:r>
          </a:p>
          <a:p>
            <a:pPr marL="1200150" lvl="2" indent="-285750" algn="just">
              <a:lnSpc>
                <a:spcPct val="115000"/>
              </a:lnSpc>
              <a:spcBef>
                <a:spcPts val="75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1200150" lvl="2" indent="-285750" algn="just">
              <a:lnSpc>
                <a:spcPct val="115000"/>
              </a:lnSpc>
              <a:spcBef>
                <a:spcPts val="75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Sistema Face2Fly (presente negli Aeroporti di Catania e Milano-Bergamo, Orio al Serio);</a:t>
            </a:r>
          </a:p>
          <a:p>
            <a:pPr marL="1200150" lvl="2" indent="-285750" algn="just">
              <a:lnSpc>
                <a:spcPct val="115000"/>
              </a:lnSpc>
              <a:spcBef>
                <a:spcPts val="75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1200150" lvl="2" indent="-285750" algn="just">
              <a:lnSpc>
                <a:spcPct val="115000"/>
              </a:lnSpc>
              <a:spcBef>
                <a:spcPts val="750"/>
              </a:spcBef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Sistema Entry/Exit (gestione dei flussi di passeggeri extra-Schengen, presso l’aeroporto di Milano - Bergamo Orio al Serio).</a:t>
            </a:r>
          </a:p>
          <a:p>
            <a:pPr marL="285750" lvl="0" indent="-285750" algn="just">
              <a:lnSpc>
                <a:spcPct val="115000"/>
              </a:lnSpc>
              <a:spcBef>
                <a:spcPts val="75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0" lvl="0" indent="0" algn="just">
              <a:lnSpc>
                <a:spcPct val="115000"/>
              </a:lnSpc>
              <a:spcBef>
                <a:spcPts val="75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285750" lvl="0" indent="-285750" algn="just">
              <a:lnSpc>
                <a:spcPct val="115000"/>
              </a:lnSpc>
              <a:spcBef>
                <a:spcPts val="75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PA CONSULTING. Consulenza specialistica in ambito:</a:t>
            </a:r>
            <a:endParaRPr lang="it-IT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lvl="1" indent="-342900" algn="just">
              <a:lnSpc>
                <a:spcPct val="115000"/>
              </a:lnSpc>
              <a:spcBef>
                <a:spcPts val="750"/>
              </a:spcBef>
              <a:spcAft>
                <a:spcPts val="300"/>
              </a:spcAft>
              <a:buFont typeface="Wingdings" panose="05000000000000000000" pitchFamily="2" charset="2"/>
              <a:buChar char=""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800100" lvl="1" indent="-342900" algn="just">
              <a:lnSpc>
                <a:spcPct val="115000"/>
              </a:lnSpc>
              <a:spcBef>
                <a:spcPts val="750"/>
              </a:spcBef>
              <a:spcAft>
                <a:spcPts val="300"/>
              </a:spcAft>
              <a:buFont typeface="Wingdings" panose="05000000000000000000" pitchFamily="2" charset="2"/>
              <a:buChar char=""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Privacy;</a:t>
            </a:r>
          </a:p>
          <a:p>
            <a:pPr marL="800100" lvl="1" indent="-342900" algn="just">
              <a:lnSpc>
                <a:spcPct val="115000"/>
              </a:lnSpc>
              <a:spcBef>
                <a:spcPts val="750"/>
              </a:spcBef>
              <a:spcAft>
                <a:spcPts val="300"/>
              </a:spcAft>
              <a:buFont typeface="Wingdings" panose="05000000000000000000" pitchFamily="2" charset="2"/>
              <a:buChar char=""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800100" lvl="1" indent="-342900" algn="just">
              <a:lnSpc>
                <a:spcPct val="115000"/>
              </a:lnSpc>
              <a:spcBef>
                <a:spcPts val="750"/>
              </a:spcBef>
              <a:spcAft>
                <a:spcPts val="300"/>
              </a:spcAft>
              <a:buFont typeface="Wingdings" panose="05000000000000000000" pitchFamily="2" charset="2"/>
              <a:buChar char=""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Codice Amministrazione Digitale;</a:t>
            </a:r>
          </a:p>
          <a:p>
            <a:pPr marL="800100" lvl="1" indent="-342900" algn="just">
              <a:lnSpc>
                <a:spcPct val="115000"/>
              </a:lnSpc>
              <a:spcBef>
                <a:spcPts val="750"/>
              </a:spcBef>
              <a:spcAft>
                <a:spcPts val="300"/>
              </a:spcAft>
              <a:buFont typeface="Wingdings" panose="05000000000000000000" pitchFamily="2" charset="2"/>
              <a:buChar char=""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800100" lvl="1" indent="-342900" algn="just">
              <a:lnSpc>
                <a:spcPct val="115000"/>
              </a:lnSpc>
              <a:spcBef>
                <a:spcPts val="750"/>
              </a:spcBef>
              <a:spcAft>
                <a:spcPts val="300"/>
              </a:spcAft>
              <a:buFont typeface="Wingdings" panose="05000000000000000000" pitchFamily="2" charset="2"/>
              <a:buChar char=""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Trasparenza e Digitalizzazione della Pubblica Amministrazione.</a:t>
            </a:r>
          </a:p>
          <a:p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258BFE-C808-4BA0-8CD3-C1B9E8849AF5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0277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Parsec 3.26 produce e commercializza suite gestionali specializzate per le attività degli Enti locali: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La Piattaforma SEP – Sistema per Enti Pubblici - è l’ammiraglia per il segmento PAL: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1200150" marR="0" lvl="2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SEP è anche SaaS di </a:t>
            </a:r>
            <a:r>
              <a:rPr lang="it-IT" sz="1800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AgID</a:t>
            </a: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 (Agenzia per l’Italia digitale) sul Cloud della PA;</a:t>
            </a:r>
          </a:p>
          <a:p>
            <a:pPr marL="1200150" marR="0" lvl="2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1200150" marR="0" lvl="2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Consente di lavorare ovunque siamo, anche in modalità mobile.</a:t>
            </a:r>
            <a:endParaRPr lang="it-IT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8B34ED-4CDD-41C9-90F7-D768D5559A6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9991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Il SEP nasce nel 2002: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ad oggi è installato su centinaia di Pubbliche Amministrazioni;</a:t>
            </a: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contribuisce a più del 50% della dematerializzazione dei documenti generati dalle stesse;</a:t>
            </a: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OBIETTIVO: in 2 anni, completa dematerializzazione, grazie all’utilizzo: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1200150" marR="0" lvl="2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del sistema di workflow documentale;</a:t>
            </a:r>
          </a:p>
          <a:p>
            <a:pPr marL="1200150" marR="0" lvl="2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1200150" marR="0" lvl="2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del fascicolo elettronico;</a:t>
            </a:r>
          </a:p>
          <a:p>
            <a:pPr marL="1200150" marR="0" lvl="2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1200150" marR="0" lvl="2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dell’uso della firma digitale;</a:t>
            </a:r>
          </a:p>
          <a:p>
            <a:pPr marL="1200150" marR="0" lvl="2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1200150" marR="0" lvl="2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della conservazione. 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La Suite SEP sta oggi evolvendosi nell’ambito di un programma di R&amp;S denominato </a:t>
            </a:r>
            <a:r>
              <a:rPr lang="it-IT" sz="1800" i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EvolutionPA</a:t>
            </a: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: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attraverso il </a:t>
            </a:r>
            <a:r>
              <a:rPr lang="it-IT" sz="1800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Digital </a:t>
            </a:r>
            <a:r>
              <a:rPr lang="it-IT" sz="1800" i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Transformation</a:t>
            </a:r>
            <a:r>
              <a:rPr lang="it-IT" sz="1800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 Compliance Framework </a:t>
            </a: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– (SEP </a:t>
            </a:r>
            <a:r>
              <a:rPr lang="it-IT" sz="1800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DiT_CF</a:t>
            </a: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):</a:t>
            </a:r>
          </a:p>
          <a:p>
            <a:pPr marL="457200" marR="0" lvl="1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cs typeface="+mn-cs"/>
            </a:endParaRPr>
          </a:p>
          <a:p>
            <a:pPr marL="1200150" marR="0" lvl="2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strumenti operativi e attività di sviluppo sperimentale finalizzati ad acquisire piena conformità al piano di trasformazione digitale della PA.</a:t>
            </a: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cs typeface="+mn-cs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7ABDED-6C82-44DB-8418-51FC7E4B8088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44193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84150" y="1389063"/>
            <a:ext cx="6667500" cy="3751262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Nello specifico, la piattaforma applicativa “Programmazione &amp; Controllo”: 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lvl="1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trattasi di una </a:t>
            </a:r>
            <a:r>
              <a:rPr lang="it-IT" sz="1800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suite</a:t>
            </a: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 in </a:t>
            </a:r>
            <a:r>
              <a:rPr lang="it-IT" sz="1800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cloud:</a:t>
            </a:r>
          </a:p>
          <a:p>
            <a:pPr marL="742950" lvl="1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endParaRPr lang="it-IT" sz="1800" i="1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1200150" lvl="2" indent="-285750" algn="just">
              <a:lnSpc>
                <a:spcPct val="115000"/>
              </a:lnSpc>
              <a:buFont typeface="Wingdings" panose="05000000000000000000" pitchFamily="2" charset="2"/>
              <a:buChar char="Ø"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strumento operativo per supportare le Amministrazioni Pubbliche nella programmazione e semplificazione degli adempimenti a carico degli enti;</a:t>
            </a:r>
          </a:p>
          <a:p>
            <a:pPr marL="914400" lvl="2" indent="0" algn="just">
              <a:lnSpc>
                <a:spcPct val="115000"/>
              </a:lnSpc>
              <a:buFont typeface="Wingdings" panose="05000000000000000000" pitchFamily="2" charset="2"/>
              <a:buNone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742950" lvl="1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ispirata ad una logica integrata.</a:t>
            </a:r>
          </a:p>
          <a:p>
            <a:pPr algn="just">
              <a:lnSpc>
                <a:spcPct val="106000"/>
              </a:lnSpc>
              <a:spcAft>
                <a:spcPts val="800"/>
              </a:spcAft>
              <a:tabLst>
                <a:tab pos="678180" algn="l"/>
              </a:tabLst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 </a:t>
            </a: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59BCDF-17EE-4E28-A907-F6E2446B8CDF}" type="slidenum">
              <a:rPr lang="it-IT" smtClean="0">
                <a:solidFill>
                  <a:prstClr val="black"/>
                </a:solidFill>
              </a:rPr>
              <a:pPr/>
              <a:t>7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5974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lvl="0" indent="-342900" algn="just">
              <a:lnSpc>
                <a:spcPct val="106000"/>
              </a:lnSpc>
              <a:buFont typeface="Symbol" panose="05050102010706020507" pitchFamily="18" charset="2"/>
              <a:buChar char=""/>
              <a:tabLst>
                <a:tab pos="457200" algn="l"/>
                <a:tab pos="678180" algn="l"/>
              </a:tabLst>
            </a:pPr>
            <a:r>
              <a:rPr lang="it-IT" sz="1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COMPONENTI SEP</a:t>
            </a:r>
          </a:p>
          <a:p>
            <a:pPr marL="342900" lvl="0" indent="-342900" algn="just">
              <a:lnSpc>
                <a:spcPct val="106000"/>
              </a:lnSpc>
              <a:buFont typeface="Symbol" panose="05050102010706020507" pitchFamily="18" charset="2"/>
              <a:buChar char=""/>
              <a:tabLst>
                <a:tab pos="457200" algn="l"/>
                <a:tab pos="678180" algn="l"/>
              </a:tabLst>
            </a:pPr>
            <a:endParaRPr lang="it-IT" sz="1800" b="1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  <a:defRPr/>
            </a:pPr>
            <a:r>
              <a:rPr lang="it-IT" sz="1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Pianificazione strategica </a:t>
            </a:r>
            <a:r>
              <a:rPr lang="it-IT" sz="1800" b="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</a:t>
            </a:r>
            <a:r>
              <a:rPr lang="it-IT" sz="1800" i="1" dirty="0">
                <a:solidFill>
                  <a:schemeClr val="bg1"/>
                </a:solidFill>
                <a:latin typeface="+mj-lt"/>
                <a:ea typeface="PMingLiU" panose="02020500000000000000" pitchFamily="18" charset="-120"/>
                <a:cs typeface="Arial" panose="020B0604020202020204" pitchFamily="34" charset="0"/>
              </a:rPr>
              <a:t>D. Lgs. 27 ottobre 2009, n. 150; D. Lgs. 74/2017</a:t>
            </a:r>
            <a:r>
              <a:rPr lang="it-IT" sz="1800" i="0" dirty="0">
                <a:solidFill>
                  <a:schemeClr val="bg1"/>
                </a:solidFill>
                <a:latin typeface="+mj-lt"/>
                <a:ea typeface="PMingLiU" panose="02020500000000000000" pitchFamily="18" charset="-120"/>
                <a:cs typeface="Arial" panose="020B0604020202020204" pitchFamily="34" charset="0"/>
              </a:rPr>
              <a:t>):</a:t>
            </a: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742950" lvl="1" indent="-285750" algn="just">
              <a:lnSpc>
                <a:spcPct val="106000"/>
              </a:lnSpc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1200150" lvl="2" indent="-285750" algn="just">
              <a:lnSpc>
                <a:spcPct val="106000"/>
              </a:lnSpc>
              <a:buFont typeface="Wingdings" panose="05000000000000000000" pitchFamily="2" charset="2"/>
              <a:buChar char="Ø"/>
              <a:tabLst>
                <a:tab pos="457200" algn="l"/>
                <a:tab pos="678180" algn="l"/>
              </a:tabLst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predisposizione del documento unitario di esplicitazione politiche, priorità ed obiettivi da perseguire nel mandato;</a:t>
            </a:r>
          </a:p>
          <a:p>
            <a:pPr marL="742950" lvl="1" indent="-285750" algn="just">
              <a:lnSpc>
                <a:spcPct val="106000"/>
              </a:lnSpc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</a:pPr>
            <a:endParaRPr lang="it-IT" sz="1800" b="1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742950" lvl="1" indent="-285750" algn="just">
              <a:lnSpc>
                <a:spcPct val="106000"/>
              </a:lnSpc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</a:pPr>
            <a:endParaRPr lang="it-IT" sz="1800" b="1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  <a:defRPr/>
            </a:pPr>
            <a:r>
              <a:rPr lang="it-IT" sz="1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Modulo Controllo di gestione </a:t>
            </a:r>
            <a:r>
              <a:rPr lang="it-IT" sz="1800" b="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</a:t>
            </a:r>
            <a:r>
              <a:rPr lang="it-IT" sz="1800" i="1" dirty="0">
                <a:solidFill>
                  <a:schemeClr val="bg1"/>
                </a:solidFill>
                <a:latin typeface="+mj-lt"/>
                <a:ea typeface="PMingLiU" panose="02020500000000000000" pitchFamily="18" charset="-120"/>
                <a:cs typeface="Arial" panose="020B0604020202020204" pitchFamily="34" charset="0"/>
              </a:rPr>
              <a:t>L. 7 dicembre 2012, n. 213):</a:t>
            </a:r>
            <a:endParaRPr lang="it-IT" sz="1800" b="1" i="1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457200" marR="0" lvl="1" indent="0" algn="just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>
                <a:tab pos="457200" algn="l"/>
                <a:tab pos="678180" algn="l"/>
              </a:tabLst>
              <a:defRPr/>
            </a:pPr>
            <a:endParaRPr lang="it-IT" sz="1800" b="1" i="1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1200150" marR="0" lvl="2" indent="-285750" algn="just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457200" algn="l"/>
                <a:tab pos="678180" algn="l"/>
              </a:tabLst>
              <a:defRPr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misurazione dimensioni efficacia, efficienza, qualità ed economicità in ordine all’allocazione delle risorse sui processi, mappati per l’intera struttura;</a:t>
            </a:r>
          </a:p>
          <a:p>
            <a:pPr marL="742950" lvl="1" indent="-285750" algn="just">
              <a:lnSpc>
                <a:spcPct val="106000"/>
              </a:lnSpc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</a:pPr>
            <a:endParaRPr lang="it-IT" sz="1800" b="1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457200" lvl="1" indent="0" algn="just">
              <a:lnSpc>
                <a:spcPct val="106000"/>
              </a:lnSpc>
              <a:buFont typeface="Wingdings" panose="05000000000000000000" pitchFamily="2" charset="2"/>
              <a:buNone/>
              <a:tabLst>
                <a:tab pos="457200" algn="l"/>
                <a:tab pos="678180" algn="l"/>
              </a:tabLst>
            </a:pPr>
            <a:endParaRPr lang="it-IT" sz="1800" b="1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  <a:defRPr/>
            </a:pPr>
            <a:r>
              <a:rPr lang="it-IT" sz="1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Modulo Performance </a:t>
            </a:r>
            <a:r>
              <a:rPr lang="it-IT" sz="1800" b="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</a:t>
            </a:r>
            <a:r>
              <a:rPr lang="it-IT" sz="1800" i="1" dirty="0">
                <a:solidFill>
                  <a:schemeClr val="bg1"/>
                </a:solidFill>
                <a:latin typeface="+mj-lt"/>
                <a:ea typeface="PMingLiU" panose="02020500000000000000" pitchFamily="18" charset="-120"/>
                <a:cs typeface="Arial" panose="020B0604020202020204" pitchFamily="34" charset="0"/>
              </a:rPr>
              <a:t>D. Lgs. 27 ottobre 2009, n. 150; D. lgs. 74/2017; L.190/2012; D. Lgs. 33/2013):</a:t>
            </a:r>
            <a:endParaRPr lang="it-IT" sz="1800" b="1" i="1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  <a:defRPr/>
            </a:pPr>
            <a:endParaRPr lang="it-IT" sz="1800" b="1" i="1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1200150" marR="0" lvl="2" indent="-285750" algn="just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457200" algn="l"/>
                <a:tab pos="678180" algn="l"/>
              </a:tabLst>
              <a:defRPr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programmazione obiettivi operativi che discendono dalla programmazione strategica, monitoraggio degli stessi e digitalizzazione delle schede di valutazione;</a:t>
            </a:r>
            <a:endParaRPr lang="it-IT" sz="1800" b="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6000"/>
              </a:lnSpc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</a:pPr>
            <a:endParaRPr lang="it-IT" sz="1800" b="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6000"/>
              </a:lnSpc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</a:pPr>
            <a:endParaRPr lang="it-IT" sz="1800" b="1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  <a:defRPr/>
            </a:pPr>
            <a:r>
              <a:rPr lang="it-IT" sz="1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Modulo Lavoro agile</a:t>
            </a: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(</a:t>
            </a:r>
            <a:r>
              <a:rPr lang="it-IT" sz="1800" i="1" dirty="0">
                <a:solidFill>
                  <a:schemeClr val="bg1"/>
                </a:solidFill>
              </a:rPr>
              <a:t>Art. 14, comma 1, legge 7 agosto 2015, n. 124 e successive</a:t>
            </a:r>
            <a:r>
              <a:rPr lang="it-IT" sz="1800" i="0" dirty="0">
                <a:solidFill>
                  <a:schemeClr val="bg1"/>
                </a:solidFill>
              </a:rPr>
              <a:t>):</a:t>
            </a:r>
            <a:endParaRPr lang="it-IT" sz="1800" i="1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  <a:defRPr/>
            </a:pPr>
            <a:endParaRPr lang="it-IT" sz="1800" i="1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1200150" marR="0" lvl="2" indent="-285750" algn="just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457200" algn="l"/>
                <a:tab pos="678180" algn="l"/>
              </a:tabLst>
              <a:defRPr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programmazione del lavoro agile attraverso una metodologia </a:t>
            </a:r>
            <a:r>
              <a:rPr lang="it-IT" sz="1800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top‐down</a:t>
            </a: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;</a:t>
            </a:r>
          </a:p>
          <a:p>
            <a:pPr marL="742950" lvl="1" indent="-285750" algn="just">
              <a:lnSpc>
                <a:spcPct val="106000"/>
              </a:lnSpc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</a:pPr>
            <a:endParaRPr lang="it-IT" sz="1800" b="1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742950" lvl="1" indent="-285750" algn="just">
              <a:lnSpc>
                <a:spcPct val="106000"/>
              </a:lnSpc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</a:pPr>
            <a:endParaRPr lang="it-IT" sz="1800" b="1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  <a:defRPr/>
            </a:pPr>
            <a:r>
              <a:rPr lang="it-IT" sz="1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Modulo Qualità</a:t>
            </a: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(</a:t>
            </a:r>
            <a:r>
              <a:rPr lang="it-IT" sz="1800" i="1" dirty="0">
                <a:solidFill>
                  <a:schemeClr val="bg1"/>
                </a:solidFill>
              </a:rPr>
              <a:t>D.Lgs.25 maggio 2017, n. 74</a:t>
            </a:r>
            <a:r>
              <a:rPr lang="it-IT" sz="1800" i="0" dirty="0">
                <a:solidFill>
                  <a:schemeClr val="bg1"/>
                </a:solidFill>
              </a:rPr>
              <a:t>):</a:t>
            </a:r>
            <a:endParaRPr lang="it-IT" sz="1800" i="1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  <a:defRPr/>
            </a:pPr>
            <a:endParaRPr lang="it-IT" sz="1800" i="1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marL="1200150" marR="0" lvl="2" indent="-285750" algn="just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457200" algn="l"/>
                <a:tab pos="678180" algn="l"/>
              </a:tabLst>
              <a:defRPr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rilevamento della soddisfazione degli utenti in merito alla qualità dei servizi, promuovendo la partecipazione attiva dei cittadini;</a:t>
            </a:r>
          </a:p>
          <a:p>
            <a:pPr marL="914400" marR="0" lvl="2" indent="0" algn="just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>
                <a:tab pos="457200" algn="l"/>
                <a:tab pos="678180" algn="l"/>
              </a:tabLst>
              <a:defRPr/>
            </a:pPr>
            <a:endParaRPr lang="it-IT" sz="1800" b="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6000"/>
              </a:lnSpc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</a:pPr>
            <a:endParaRPr lang="it-IT" sz="1800" b="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marR="0" lvl="1" indent="-285750" algn="just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  <a:defRPr/>
            </a:pPr>
            <a:r>
              <a:rPr lang="it-IT" sz="1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Modulo Anticorruzione e Trasparenza</a:t>
            </a: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(</a:t>
            </a:r>
            <a:r>
              <a:rPr lang="it-IT" sz="1800" i="1" dirty="0">
                <a:solidFill>
                  <a:schemeClr val="bg1"/>
                </a:solidFill>
              </a:rPr>
              <a:t>D. lgs. 33 2013; L.190/2012):</a:t>
            </a:r>
          </a:p>
          <a:p>
            <a:pPr marL="457200" marR="0" lvl="1" indent="0" algn="just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>
                <a:tab pos="457200" algn="l"/>
                <a:tab pos="678180" algn="l"/>
              </a:tabLst>
              <a:defRPr/>
            </a:pPr>
            <a:endParaRPr lang="it-IT" sz="1800" i="1" kern="1200" dirty="0">
              <a:solidFill>
                <a:schemeClr val="bg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1200150" marR="0" lvl="2" indent="-285750" algn="just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>
                <a:tab pos="457200" algn="l"/>
                <a:tab pos="678180" algn="l"/>
              </a:tabLst>
              <a:defRPr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indicazioni metodologiche per supportare gli Enti nell’analisi del rischio, predisposizione e monitoraggio del Piano Anticorruzione;</a:t>
            </a:r>
            <a:endParaRPr lang="it-IT" sz="1800" b="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6000"/>
              </a:lnSpc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</a:pPr>
            <a:endParaRPr lang="it-IT" sz="1800" b="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06000"/>
              </a:lnSpc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</a:pPr>
            <a:endParaRPr lang="it-IT" sz="1800" b="1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it-IT" sz="1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Modulo Privacy </a:t>
            </a:r>
            <a:r>
              <a:rPr lang="it-IT" sz="1800" b="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</a:t>
            </a:r>
            <a:r>
              <a:rPr lang="it-IT" sz="1800" i="1" dirty="0">
                <a:solidFill>
                  <a:schemeClr val="bg1"/>
                </a:solidFill>
              </a:rPr>
              <a:t>D.Lgs 30 giugno 2003, n. 196 – Regolamento (U.E.) 2016/679- GDPR 2018):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endParaRPr lang="it-IT" sz="1800" i="1" kern="1200" dirty="0">
              <a:solidFill>
                <a:schemeClr val="bg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1200150" lvl="2" indent="-285750" algn="just">
              <a:buFont typeface="Wingdings" panose="05000000000000000000" pitchFamily="2" charset="2"/>
              <a:buChar char="Ø"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gestione adempimenti richiesti dal Regolamento Europeo, secondo la GDPR 2016/679 atta a produrre la relativa documentazione Privacy;</a:t>
            </a:r>
          </a:p>
          <a:p>
            <a:pPr marL="742950" lvl="1" indent="-285750" algn="just">
              <a:lnSpc>
                <a:spcPct val="106000"/>
              </a:lnSpc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</a:pPr>
            <a:endParaRPr lang="it-IT" sz="1800" b="1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742950" lvl="1" indent="-285750" algn="just">
              <a:lnSpc>
                <a:spcPct val="106000"/>
              </a:lnSpc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</a:pPr>
            <a:endParaRPr lang="it-IT" sz="1800" b="1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742950" lvl="1" indent="-285750" algn="just">
              <a:lnSpc>
                <a:spcPct val="106000"/>
              </a:lnSpc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</a:pPr>
            <a:r>
              <a:rPr lang="it-IT" sz="1800" b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Modulo PIAO </a:t>
            </a:r>
            <a:r>
              <a:rPr lang="it-IT" sz="1800" b="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</a:t>
            </a:r>
            <a:r>
              <a:rPr lang="it-IT" sz="1800" i="1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art. 6 del decreto-legge 9 giugno 2021, n. 80 e successive</a:t>
            </a:r>
            <a:r>
              <a:rPr lang="it-IT" sz="1800" i="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):</a:t>
            </a:r>
            <a:endParaRPr lang="it-IT" sz="1800" i="1" kern="1200" dirty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  <a:p>
            <a:pPr marL="742950" lvl="1" indent="-285750" algn="just">
              <a:lnSpc>
                <a:spcPct val="106000"/>
              </a:lnSpc>
              <a:buFont typeface="Wingdings" panose="05000000000000000000" pitchFamily="2" charset="2"/>
              <a:buChar char="ü"/>
              <a:tabLst>
                <a:tab pos="457200" algn="l"/>
                <a:tab pos="678180" algn="l"/>
              </a:tabLst>
            </a:pPr>
            <a:endParaRPr lang="it-IT" sz="1800" b="1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1200150" lvl="2" indent="-285750" algn="just">
              <a:lnSpc>
                <a:spcPct val="106000"/>
              </a:lnSpc>
              <a:buFont typeface="Wingdings" panose="05000000000000000000" pitchFamily="2" charset="2"/>
              <a:buChar char="Ø"/>
              <a:tabLst>
                <a:tab pos="457200" algn="l"/>
                <a:tab pos="678180" algn="l"/>
              </a:tabLst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corretta applicazione delle disposizioni normative previste dall’art. 6 del decreto-legge 9 giugno 2021, n. 80 e successive, fornendo supporto alla struttura dell’ente e l’integrazione dei dati interni ed esterni.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7ABDED-6C82-44DB-8418-51FC7E4B8088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88743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Piano Integrato di Attività e Organizzazione:</a:t>
            </a:r>
          </a:p>
          <a:p>
            <a:pPr algn="just">
              <a:lnSpc>
                <a:spcPct val="115000"/>
              </a:lnSpc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15000"/>
              </a:lnSpc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le amministrazioni con più di 50 dipendenti (esclusi gli istituti scolastici) debbano riunire in quest’unico atto tutta la programmazione, finora inserita in piani differenti, e relativa: </a:t>
            </a:r>
          </a:p>
          <a:p>
            <a:pPr marL="1257300" lvl="2" indent="-342900" algn="just">
              <a:lnSpc>
                <a:spcPct val="115000"/>
              </a:lnSpc>
              <a:buFont typeface="Calibri" panose="020F0502020204030204" pitchFamily="34" charset="0"/>
              <a:buChar char="-"/>
              <a:tabLst>
                <a:tab pos="457200" algn="l"/>
              </a:tabLst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 algn="just">
              <a:lnSpc>
                <a:spcPct val="115000"/>
              </a:lnSpc>
              <a:buFont typeface="Calibri" panose="020F0502020204030204" pitchFamily="34" charset="0"/>
              <a:buChar char="-"/>
              <a:tabLst>
                <a:tab pos="457200" algn="l"/>
              </a:tabLst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alla gestione delle risorse umane;</a:t>
            </a:r>
          </a:p>
          <a:p>
            <a:pPr marL="1257300" lvl="2" indent="-342900" algn="just">
              <a:lnSpc>
                <a:spcPct val="115000"/>
              </a:lnSpc>
              <a:buFont typeface="Calibri" panose="020F0502020204030204" pitchFamily="34" charset="0"/>
              <a:buChar char="-"/>
              <a:tabLst>
                <a:tab pos="457200" algn="l"/>
              </a:tabLst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 algn="just">
              <a:lnSpc>
                <a:spcPct val="115000"/>
              </a:lnSpc>
              <a:buFont typeface="Calibri" panose="020F0502020204030204" pitchFamily="34" charset="0"/>
              <a:buChar char="-"/>
              <a:tabLst>
                <a:tab pos="457200" algn="l"/>
              </a:tabLst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all’organizzazione dei dipendenti nei vari uffici; </a:t>
            </a:r>
          </a:p>
          <a:p>
            <a:pPr marL="1257300" lvl="2" indent="-342900" algn="just">
              <a:lnSpc>
                <a:spcPct val="115000"/>
              </a:lnSpc>
              <a:buFont typeface="Calibri" panose="020F0502020204030204" pitchFamily="34" charset="0"/>
              <a:buChar char="-"/>
              <a:tabLst>
                <a:tab pos="457200" algn="l"/>
              </a:tabLst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57300" lvl="2" indent="-342900" algn="just">
              <a:lnSpc>
                <a:spcPct val="115000"/>
              </a:lnSpc>
              <a:buFont typeface="Calibri" panose="020F0502020204030204" pitchFamily="34" charset="0"/>
              <a:buChar char="-"/>
              <a:tabLst>
                <a:tab pos="457200" algn="l"/>
              </a:tabLst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alla formazione e modalità di prevenzione della corruzione.</a:t>
            </a: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OBIETTIVI PIAO: </a:t>
            </a:r>
          </a:p>
          <a:p>
            <a:pPr marL="0" indent="0" algn="just">
              <a:lnSpc>
                <a:spcPct val="150000"/>
              </a:lnSpc>
              <a:spcAft>
                <a:spcPts val="800"/>
              </a:spcAft>
              <a:buFont typeface="Arial" panose="020B0604020202020204" pitchFamily="34" charset="0"/>
              <a:buNone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sviluppo commitment politico-strategico che sappia orientare i comportamenti dell’Amministrazione mediante un management consapevole;</a:t>
            </a:r>
          </a:p>
          <a:p>
            <a:pPr marL="742950" lvl="1" indent="-28575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costruire un sistema di procedure appropriate, implementate da evoluti sistemi informativi in grado di orientare la performance e più in generale l’intera pianificazione e programmazione delle Amministrazioni;</a:t>
            </a:r>
          </a:p>
          <a:p>
            <a:pPr marL="742950" lvl="1" indent="-28575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realizzazione di risultati misurabili attraverso il miglioramento del livello di benessere dei destinatari di suddette politiche e servizi (CREAZIONE DI VALORE PUBBLICO):</a:t>
            </a:r>
          </a:p>
          <a:p>
            <a:pPr marL="742950" lvl="1" indent="-28575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200150" lvl="2" indent="-285750" algn="just">
              <a:lnSpc>
                <a:spcPct val="150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il riferimento è alle misure di sviluppo sostenibile (</a:t>
            </a:r>
            <a:r>
              <a:rPr lang="it-IT" sz="1800" i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sustainable</a:t>
            </a:r>
            <a:r>
              <a:rPr lang="it-IT" sz="1800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lang="it-IT" sz="1800" i="1" kern="12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development</a:t>
            </a:r>
            <a:r>
              <a:rPr lang="it-IT" sz="1800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goals</a:t>
            </a: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) dell’Agenda ONU 2030;</a:t>
            </a:r>
          </a:p>
          <a:p>
            <a:pPr marL="1200150" lvl="2" indent="-285750" algn="just">
              <a:lnSpc>
                <a:spcPct val="150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  <a:p>
            <a:pPr marL="1200150" marR="0" lvl="2" indent="-28575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Courier New" panose="02070309020205020404" pitchFamily="49" charset="0"/>
              <a:buChar char="o"/>
              <a:tabLst/>
              <a:defRPr/>
            </a:pPr>
            <a:r>
              <a:rPr lang="it-IT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+mn-cs"/>
              </a:rPr>
              <a:t>gli indicatori di benessere equo sostenibile (BES), elaborati dall’ISTAT e dal CNEL.</a:t>
            </a:r>
          </a:p>
          <a:p>
            <a:pPr marL="1200150" lvl="2" indent="-285750" algn="just">
              <a:lnSpc>
                <a:spcPct val="150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it-IT" sz="1800" kern="12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7ABDED-6C82-44DB-8418-51FC7E4B8088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9543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AA412AF-79F7-454E-E2B5-57923A0C73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3BD474D2-DA81-45F9-49F3-CB5BD0F326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9C00779-FEFA-B38B-1964-E76F69528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CC74-0DA9-4887-85DD-C8222425CCAA}" type="datetimeFigureOut">
              <a:rPr lang="it-IT" smtClean="0"/>
              <a:t>14/04/2023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085A85F-C2C6-03F2-A18A-9B307AA53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947E5C3-57F7-5F13-DFC0-D3843BBFD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E7DD-BD4A-44F9-8560-14C37ED880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391733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1D75B25-EC55-77BE-956F-664E2C10A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BE672E9-1E7A-562D-16A1-B9742AFEF8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963EAAE-36B8-9210-D2D4-4E73E615D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CC74-0DA9-4887-85DD-C8222425CCAA}" type="datetimeFigureOut">
              <a:rPr lang="it-IT" smtClean="0"/>
              <a:t>14/04/2023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5AFE6CE-2D08-B76C-FDD9-47A6D3ECA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525BC90-055D-732E-80F0-057DD6741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E7DD-BD4A-44F9-8560-14C37ED880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9782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CB441FA3-1928-8FED-AB8D-4F87EDCF792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C22CA1D1-74EC-294B-0C46-E5C1C9E9FA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BED9739-8873-645E-D339-0FF8C0A9B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CC74-0DA9-4887-85DD-C8222425CCAA}" type="datetimeFigureOut">
              <a:rPr lang="it-IT" smtClean="0"/>
              <a:t>14/04/2023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3491665-8B1D-A795-81EF-62FCC2F6E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E2E9282-6425-10C5-DA74-60C87580C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E7DD-BD4A-44F9-8560-14C37ED880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867240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635FD8-712D-4EE2-A5B6-3DD8DE9C25E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219AD9-34B1-4C27-8648-E7D7C69C07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2365" y="3013675"/>
            <a:ext cx="10787270" cy="830649"/>
          </a:xfrm>
        </p:spPr>
        <p:txBody>
          <a:bodyPr anchor="ctr"/>
          <a:lstStyle>
            <a:lvl1pPr algn="ctr">
              <a:defRPr sz="6000" spc="3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40849B93-E2CE-4654-9EC7-7DFA141A550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70275" y="3890624"/>
            <a:ext cx="5251450" cy="365125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400" spc="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7495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, Subtitle, Imag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4074E6-E39E-4D19-B91F-8E84F37CBF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92279" y="365125"/>
            <a:ext cx="4018722" cy="573989"/>
          </a:xfrm>
        </p:spPr>
        <p:txBody>
          <a:bodyPr lIns="0" rIns="0">
            <a:noAutofit/>
          </a:bodyPr>
          <a:lstStyle>
            <a:lvl1pPr algn="l">
              <a:defRPr sz="3200" spc="300"/>
            </a:lvl1pPr>
          </a:lstStyle>
          <a:p>
            <a:r>
              <a:rPr lang="en-US" dirty="0"/>
              <a:t>SLIDE TITLE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7D1B16-7058-45AD-9B19-E19CAF966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92279" y="1625512"/>
            <a:ext cx="4018722" cy="4636392"/>
          </a:xfrm>
        </p:spPr>
        <p:txBody>
          <a:bodyPr lIns="0" rIns="0">
            <a:normAutofit/>
          </a:bodyPr>
          <a:lstStyle>
            <a:lvl1pPr>
              <a:lnSpc>
                <a:spcPct val="150000"/>
              </a:lnSpc>
              <a:spcBef>
                <a:spcPts val="500"/>
              </a:spcBef>
              <a:defRPr sz="1600"/>
            </a:lvl1pPr>
            <a:lvl2pPr>
              <a:lnSpc>
                <a:spcPct val="150000"/>
              </a:lnSpc>
              <a:spcBef>
                <a:spcPts val="500"/>
              </a:spcBef>
              <a:defRPr sz="1400"/>
            </a:lvl2pPr>
            <a:lvl3pPr>
              <a:lnSpc>
                <a:spcPct val="150000"/>
              </a:lnSpc>
              <a:spcBef>
                <a:spcPts val="500"/>
              </a:spcBef>
              <a:defRPr sz="1400"/>
            </a:lvl3pPr>
            <a:lvl4pPr>
              <a:lnSpc>
                <a:spcPct val="150000"/>
              </a:lnSpc>
              <a:spcBef>
                <a:spcPts val="500"/>
              </a:spcBef>
              <a:defRPr sz="1200"/>
            </a:lvl4pPr>
            <a:lvl5pPr>
              <a:lnSpc>
                <a:spcPct val="150000"/>
              </a:lnSpc>
              <a:spcBef>
                <a:spcPts val="500"/>
              </a:spcBef>
              <a:defRPr sz="12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3" name="Picture Placeholder 52">
            <a:extLst>
              <a:ext uri="{FF2B5EF4-FFF2-40B4-BE49-F238E27FC236}">
                <a16:creationId xmlns:a16="http://schemas.microsoft.com/office/drawing/2014/main" id="{86917B65-8F50-454E-AF7E-D53FE2DE8F0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-19878"/>
            <a:ext cx="7406905" cy="6866810"/>
          </a:xfrm>
          <a:custGeom>
            <a:avLst/>
            <a:gdLst>
              <a:gd name="connsiteX0" fmla="*/ 1312985 w 5251939"/>
              <a:gd name="connsiteY0" fmla="*/ 0 h 4878432"/>
              <a:gd name="connsiteX1" fmla="*/ 1975340 w 5251939"/>
              <a:gd name="connsiteY1" fmla="*/ 0 h 4878432"/>
              <a:gd name="connsiteX2" fmla="*/ 1975340 w 5251939"/>
              <a:gd name="connsiteY2" fmla="*/ 982231 h 4878432"/>
              <a:gd name="connsiteX3" fmla="*/ 2648832 w 5251939"/>
              <a:gd name="connsiteY3" fmla="*/ 982231 h 4878432"/>
              <a:gd name="connsiteX4" fmla="*/ 2648832 w 5251939"/>
              <a:gd name="connsiteY4" fmla="*/ 1148083 h 4878432"/>
              <a:gd name="connsiteX5" fmla="*/ 3328771 w 5251939"/>
              <a:gd name="connsiteY5" fmla="*/ 1148083 h 4878432"/>
              <a:gd name="connsiteX6" fmla="*/ 3328771 w 5251939"/>
              <a:gd name="connsiteY6" fmla="*/ 0 h 4878432"/>
              <a:gd name="connsiteX7" fmla="*/ 4572000 w 5251939"/>
              <a:gd name="connsiteY7" fmla="*/ 0 h 4878432"/>
              <a:gd name="connsiteX8" fmla="*/ 4572000 w 5251939"/>
              <a:gd name="connsiteY8" fmla="*/ 1000460 h 4878432"/>
              <a:gd name="connsiteX9" fmla="*/ 5251939 w 5251939"/>
              <a:gd name="connsiteY9" fmla="*/ 1000460 h 4878432"/>
              <a:gd name="connsiteX10" fmla="*/ 5251939 w 5251939"/>
              <a:gd name="connsiteY10" fmla="*/ 4279967 h 4878432"/>
              <a:gd name="connsiteX11" fmla="*/ 4572000 w 5251939"/>
              <a:gd name="connsiteY11" fmla="*/ 4279967 h 4878432"/>
              <a:gd name="connsiteX12" fmla="*/ 4572000 w 5251939"/>
              <a:gd name="connsiteY12" fmla="*/ 4878432 h 4878432"/>
              <a:gd name="connsiteX13" fmla="*/ 4570834 w 5251939"/>
              <a:gd name="connsiteY13" fmla="*/ 4878432 h 4878432"/>
              <a:gd name="connsiteX14" fmla="*/ 4570834 w 5251939"/>
              <a:gd name="connsiteY14" fmla="*/ 3563909 h 4878432"/>
              <a:gd name="connsiteX15" fmla="*/ 3890895 w 5251939"/>
              <a:gd name="connsiteY15" fmla="*/ 3563909 h 4878432"/>
              <a:gd name="connsiteX16" fmla="*/ 3890895 w 5251939"/>
              <a:gd name="connsiteY16" fmla="*/ 4878432 h 4878432"/>
              <a:gd name="connsiteX17" fmla="*/ 3297114 w 5251939"/>
              <a:gd name="connsiteY17" fmla="*/ 4878432 h 4878432"/>
              <a:gd name="connsiteX18" fmla="*/ 3297114 w 5251939"/>
              <a:gd name="connsiteY18" fmla="*/ 3911406 h 4878432"/>
              <a:gd name="connsiteX19" fmla="*/ 2617175 w 5251939"/>
              <a:gd name="connsiteY19" fmla="*/ 3911406 h 4878432"/>
              <a:gd name="connsiteX20" fmla="*/ 2617175 w 5251939"/>
              <a:gd name="connsiteY20" fmla="*/ 4324451 h 4878432"/>
              <a:gd name="connsiteX21" fmla="*/ 1968893 w 5251939"/>
              <a:gd name="connsiteY21" fmla="*/ 4324451 h 4878432"/>
              <a:gd name="connsiteX22" fmla="*/ 1968893 w 5251939"/>
              <a:gd name="connsiteY22" fmla="*/ 4878432 h 4878432"/>
              <a:gd name="connsiteX23" fmla="*/ 1312985 w 5251939"/>
              <a:gd name="connsiteY23" fmla="*/ 4878432 h 4878432"/>
              <a:gd name="connsiteX24" fmla="*/ 1312985 w 5251939"/>
              <a:gd name="connsiteY24" fmla="*/ 4324451 h 4878432"/>
              <a:gd name="connsiteX25" fmla="*/ 642230 w 5251939"/>
              <a:gd name="connsiteY25" fmla="*/ 4324451 h 4878432"/>
              <a:gd name="connsiteX26" fmla="*/ 642230 w 5251939"/>
              <a:gd name="connsiteY26" fmla="*/ 3624890 h 4878432"/>
              <a:gd name="connsiteX27" fmla="*/ 0 w 5251939"/>
              <a:gd name="connsiteY27" fmla="*/ 3624890 h 4878432"/>
              <a:gd name="connsiteX28" fmla="*/ 0 w 5251939"/>
              <a:gd name="connsiteY28" fmla="*/ 375409 h 4878432"/>
              <a:gd name="connsiteX29" fmla="*/ 633046 w 5251939"/>
              <a:gd name="connsiteY29" fmla="*/ 375409 h 4878432"/>
              <a:gd name="connsiteX30" fmla="*/ 633046 w 5251939"/>
              <a:gd name="connsiteY30" fmla="*/ 1379096 h 4878432"/>
              <a:gd name="connsiteX31" fmla="*/ 1312985 w 5251939"/>
              <a:gd name="connsiteY31" fmla="*/ 1379096 h 4878432"/>
              <a:gd name="connsiteX0" fmla="*/ 1312985 w 5251939"/>
              <a:gd name="connsiteY0" fmla="*/ 0 h 4878432"/>
              <a:gd name="connsiteX1" fmla="*/ 1975340 w 5251939"/>
              <a:gd name="connsiteY1" fmla="*/ 0 h 4878432"/>
              <a:gd name="connsiteX2" fmla="*/ 1975340 w 5251939"/>
              <a:gd name="connsiteY2" fmla="*/ 982231 h 4878432"/>
              <a:gd name="connsiteX3" fmla="*/ 2648832 w 5251939"/>
              <a:gd name="connsiteY3" fmla="*/ 982231 h 4878432"/>
              <a:gd name="connsiteX4" fmla="*/ 2648832 w 5251939"/>
              <a:gd name="connsiteY4" fmla="*/ 1148083 h 4878432"/>
              <a:gd name="connsiteX5" fmla="*/ 3328771 w 5251939"/>
              <a:gd name="connsiteY5" fmla="*/ 1148083 h 4878432"/>
              <a:gd name="connsiteX6" fmla="*/ 3328771 w 5251939"/>
              <a:gd name="connsiteY6" fmla="*/ 0 h 4878432"/>
              <a:gd name="connsiteX7" fmla="*/ 4572000 w 5251939"/>
              <a:gd name="connsiteY7" fmla="*/ 0 h 4878432"/>
              <a:gd name="connsiteX8" fmla="*/ 4572000 w 5251939"/>
              <a:gd name="connsiteY8" fmla="*/ 1000460 h 4878432"/>
              <a:gd name="connsiteX9" fmla="*/ 5251939 w 5251939"/>
              <a:gd name="connsiteY9" fmla="*/ 1000460 h 4878432"/>
              <a:gd name="connsiteX10" fmla="*/ 5251939 w 5251939"/>
              <a:gd name="connsiteY10" fmla="*/ 4279967 h 4878432"/>
              <a:gd name="connsiteX11" fmla="*/ 4572000 w 5251939"/>
              <a:gd name="connsiteY11" fmla="*/ 4279967 h 4878432"/>
              <a:gd name="connsiteX12" fmla="*/ 4572000 w 5251939"/>
              <a:gd name="connsiteY12" fmla="*/ 4878432 h 4878432"/>
              <a:gd name="connsiteX13" fmla="*/ 4570834 w 5251939"/>
              <a:gd name="connsiteY13" fmla="*/ 3563909 h 4878432"/>
              <a:gd name="connsiteX14" fmla="*/ 3890895 w 5251939"/>
              <a:gd name="connsiteY14" fmla="*/ 3563909 h 4878432"/>
              <a:gd name="connsiteX15" fmla="*/ 3890895 w 5251939"/>
              <a:gd name="connsiteY15" fmla="*/ 4878432 h 4878432"/>
              <a:gd name="connsiteX16" fmla="*/ 3297114 w 5251939"/>
              <a:gd name="connsiteY16" fmla="*/ 4878432 h 4878432"/>
              <a:gd name="connsiteX17" fmla="*/ 3297114 w 5251939"/>
              <a:gd name="connsiteY17" fmla="*/ 3911406 h 4878432"/>
              <a:gd name="connsiteX18" fmla="*/ 2617175 w 5251939"/>
              <a:gd name="connsiteY18" fmla="*/ 3911406 h 4878432"/>
              <a:gd name="connsiteX19" fmla="*/ 2617175 w 5251939"/>
              <a:gd name="connsiteY19" fmla="*/ 4324451 h 4878432"/>
              <a:gd name="connsiteX20" fmla="*/ 1968893 w 5251939"/>
              <a:gd name="connsiteY20" fmla="*/ 4324451 h 4878432"/>
              <a:gd name="connsiteX21" fmla="*/ 1968893 w 5251939"/>
              <a:gd name="connsiteY21" fmla="*/ 4878432 h 4878432"/>
              <a:gd name="connsiteX22" fmla="*/ 1312985 w 5251939"/>
              <a:gd name="connsiteY22" fmla="*/ 4878432 h 4878432"/>
              <a:gd name="connsiteX23" fmla="*/ 1312985 w 5251939"/>
              <a:gd name="connsiteY23" fmla="*/ 4324451 h 4878432"/>
              <a:gd name="connsiteX24" fmla="*/ 642230 w 5251939"/>
              <a:gd name="connsiteY24" fmla="*/ 4324451 h 4878432"/>
              <a:gd name="connsiteX25" fmla="*/ 642230 w 5251939"/>
              <a:gd name="connsiteY25" fmla="*/ 3624890 h 4878432"/>
              <a:gd name="connsiteX26" fmla="*/ 0 w 5251939"/>
              <a:gd name="connsiteY26" fmla="*/ 3624890 h 4878432"/>
              <a:gd name="connsiteX27" fmla="*/ 0 w 5251939"/>
              <a:gd name="connsiteY27" fmla="*/ 375409 h 4878432"/>
              <a:gd name="connsiteX28" fmla="*/ 633046 w 5251939"/>
              <a:gd name="connsiteY28" fmla="*/ 375409 h 4878432"/>
              <a:gd name="connsiteX29" fmla="*/ 633046 w 5251939"/>
              <a:gd name="connsiteY29" fmla="*/ 1379096 h 4878432"/>
              <a:gd name="connsiteX30" fmla="*/ 1312985 w 5251939"/>
              <a:gd name="connsiteY30" fmla="*/ 1379096 h 4878432"/>
              <a:gd name="connsiteX31" fmla="*/ 1312985 w 5251939"/>
              <a:gd name="connsiteY31" fmla="*/ 0 h 4878432"/>
              <a:gd name="connsiteX0" fmla="*/ 1312985 w 5251939"/>
              <a:gd name="connsiteY0" fmla="*/ 0 h 4878432"/>
              <a:gd name="connsiteX1" fmla="*/ 1975340 w 5251939"/>
              <a:gd name="connsiteY1" fmla="*/ 0 h 4878432"/>
              <a:gd name="connsiteX2" fmla="*/ 1975340 w 5251939"/>
              <a:gd name="connsiteY2" fmla="*/ 982231 h 4878432"/>
              <a:gd name="connsiteX3" fmla="*/ 2648832 w 5251939"/>
              <a:gd name="connsiteY3" fmla="*/ 982231 h 4878432"/>
              <a:gd name="connsiteX4" fmla="*/ 2648832 w 5251939"/>
              <a:gd name="connsiteY4" fmla="*/ 1148083 h 4878432"/>
              <a:gd name="connsiteX5" fmla="*/ 3328771 w 5251939"/>
              <a:gd name="connsiteY5" fmla="*/ 1148083 h 4878432"/>
              <a:gd name="connsiteX6" fmla="*/ 3328771 w 5251939"/>
              <a:gd name="connsiteY6" fmla="*/ 0 h 4878432"/>
              <a:gd name="connsiteX7" fmla="*/ 4572000 w 5251939"/>
              <a:gd name="connsiteY7" fmla="*/ 0 h 4878432"/>
              <a:gd name="connsiteX8" fmla="*/ 4572000 w 5251939"/>
              <a:gd name="connsiteY8" fmla="*/ 1000460 h 4878432"/>
              <a:gd name="connsiteX9" fmla="*/ 5251939 w 5251939"/>
              <a:gd name="connsiteY9" fmla="*/ 1000460 h 4878432"/>
              <a:gd name="connsiteX10" fmla="*/ 5251939 w 5251939"/>
              <a:gd name="connsiteY10" fmla="*/ 4279967 h 4878432"/>
              <a:gd name="connsiteX11" fmla="*/ 4572000 w 5251939"/>
              <a:gd name="connsiteY11" fmla="*/ 4279967 h 4878432"/>
              <a:gd name="connsiteX12" fmla="*/ 4570834 w 5251939"/>
              <a:gd name="connsiteY12" fmla="*/ 3563909 h 4878432"/>
              <a:gd name="connsiteX13" fmla="*/ 3890895 w 5251939"/>
              <a:gd name="connsiteY13" fmla="*/ 3563909 h 4878432"/>
              <a:gd name="connsiteX14" fmla="*/ 3890895 w 5251939"/>
              <a:gd name="connsiteY14" fmla="*/ 4878432 h 4878432"/>
              <a:gd name="connsiteX15" fmla="*/ 3297114 w 5251939"/>
              <a:gd name="connsiteY15" fmla="*/ 4878432 h 4878432"/>
              <a:gd name="connsiteX16" fmla="*/ 3297114 w 5251939"/>
              <a:gd name="connsiteY16" fmla="*/ 3911406 h 4878432"/>
              <a:gd name="connsiteX17" fmla="*/ 2617175 w 5251939"/>
              <a:gd name="connsiteY17" fmla="*/ 3911406 h 4878432"/>
              <a:gd name="connsiteX18" fmla="*/ 2617175 w 5251939"/>
              <a:gd name="connsiteY18" fmla="*/ 4324451 h 4878432"/>
              <a:gd name="connsiteX19" fmla="*/ 1968893 w 5251939"/>
              <a:gd name="connsiteY19" fmla="*/ 4324451 h 4878432"/>
              <a:gd name="connsiteX20" fmla="*/ 1968893 w 5251939"/>
              <a:gd name="connsiteY20" fmla="*/ 4878432 h 4878432"/>
              <a:gd name="connsiteX21" fmla="*/ 1312985 w 5251939"/>
              <a:gd name="connsiteY21" fmla="*/ 4878432 h 4878432"/>
              <a:gd name="connsiteX22" fmla="*/ 1312985 w 5251939"/>
              <a:gd name="connsiteY22" fmla="*/ 4324451 h 4878432"/>
              <a:gd name="connsiteX23" fmla="*/ 642230 w 5251939"/>
              <a:gd name="connsiteY23" fmla="*/ 4324451 h 4878432"/>
              <a:gd name="connsiteX24" fmla="*/ 642230 w 5251939"/>
              <a:gd name="connsiteY24" fmla="*/ 3624890 h 4878432"/>
              <a:gd name="connsiteX25" fmla="*/ 0 w 5251939"/>
              <a:gd name="connsiteY25" fmla="*/ 3624890 h 4878432"/>
              <a:gd name="connsiteX26" fmla="*/ 0 w 5251939"/>
              <a:gd name="connsiteY26" fmla="*/ 375409 h 4878432"/>
              <a:gd name="connsiteX27" fmla="*/ 633046 w 5251939"/>
              <a:gd name="connsiteY27" fmla="*/ 375409 h 4878432"/>
              <a:gd name="connsiteX28" fmla="*/ 633046 w 5251939"/>
              <a:gd name="connsiteY28" fmla="*/ 1379096 h 4878432"/>
              <a:gd name="connsiteX29" fmla="*/ 1312985 w 5251939"/>
              <a:gd name="connsiteY29" fmla="*/ 1379096 h 4878432"/>
              <a:gd name="connsiteX30" fmla="*/ 1312985 w 5251939"/>
              <a:gd name="connsiteY30" fmla="*/ 0 h 487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251939" h="4878432">
                <a:moveTo>
                  <a:pt x="1312985" y="0"/>
                </a:moveTo>
                <a:lnTo>
                  <a:pt x="1975340" y="0"/>
                </a:lnTo>
                <a:lnTo>
                  <a:pt x="1975340" y="982231"/>
                </a:lnTo>
                <a:lnTo>
                  <a:pt x="2648832" y="982231"/>
                </a:lnTo>
                <a:lnTo>
                  <a:pt x="2648832" y="1148083"/>
                </a:lnTo>
                <a:lnTo>
                  <a:pt x="3328771" y="1148083"/>
                </a:lnTo>
                <a:lnTo>
                  <a:pt x="3328771" y="0"/>
                </a:lnTo>
                <a:lnTo>
                  <a:pt x="4572000" y="0"/>
                </a:lnTo>
                <a:lnTo>
                  <a:pt x="4572000" y="1000460"/>
                </a:lnTo>
                <a:lnTo>
                  <a:pt x="5251939" y="1000460"/>
                </a:lnTo>
                <a:lnTo>
                  <a:pt x="5251939" y="4279967"/>
                </a:lnTo>
                <a:lnTo>
                  <a:pt x="4572000" y="4279967"/>
                </a:lnTo>
                <a:cubicBezTo>
                  <a:pt x="4571611" y="4041281"/>
                  <a:pt x="4571223" y="3802595"/>
                  <a:pt x="4570834" y="3563909"/>
                </a:cubicBezTo>
                <a:lnTo>
                  <a:pt x="3890895" y="3563909"/>
                </a:lnTo>
                <a:lnTo>
                  <a:pt x="3890895" y="4878432"/>
                </a:lnTo>
                <a:lnTo>
                  <a:pt x="3297114" y="4878432"/>
                </a:lnTo>
                <a:lnTo>
                  <a:pt x="3297114" y="3911406"/>
                </a:lnTo>
                <a:lnTo>
                  <a:pt x="2617175" y="3911406"/>
                </a:lnTo>
                <a:lnTo>
                  <a:pt x="2617175" y="4324451"/>
                </a:lnTo>
                <a:lnTo>
                  <a:pt x="1968893" y="4324451"/>
                </a:lnTo>
                <a:lnTo>
                  <a:pt x="1968893" y="4878432"/>
                </a:lnTo>
                <a:lnTo>
                  <a:pt x="1312985" y="4878432"/>
                </a:lnTo>
                <a:lnTo>
                  <a:pt x="1312985" y="4324451"/>
                </a:lnTo>
                <a:lnTo>
                  <a:pt x="642230" y="4324451"/>
                </a:lnTo>
                <a:lnTo>
                  <a:pt x="642230" y="3624890"/>
                </a:lnTo>
                <a:lnTo>
                  <a:pt x="0" y="3624890"/>
                </a:lnTo>
                <a:lnTo>
                  <a:pt x="0" y="375409"/>
                </a:lnTo>
                <a:lnTo>
                  <a:pt x="633046" y="375409"/>
                </a:lnTo>
                <a:lnTo>
                  <a:pt x="633046" y="1379096"/>
                </a:lnTo>
                <a:lnTo>
                  <a:pt x="1312985" y="1379096"/>
                </a:lnTo>
                <a:lnTo>
                  <a:pt x="1312985" y="0"/>
                </a:lnTo>
                <a:close/>
              </a:path>
            </a:pathLst>
          </a:custGeom>
          <a:effectLst>
            <a:innerShdw blurRad="254000" dist="127000">
              <a:prstClr val="black">
                <a:alpha val="50000"/>
              </a:prstClr>
            </a:innerShdw>
          </a:effectLst>
        </p:spPr>
        <p:txBody>
          <a:bodyPr wrap="square" anchor="ctr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8" name="Text Placeholder 2">
            <a:extLst>
              <a:ext uri="{FF2B5EF4-FFF2-40B4-BE49-F238E27FC236}">
                <a16:creationId xmlns:a16="http://schemas.microsoft.com/office/drawing/2014/main" id="{75065C5E-8027-4266-B6BE-BA117C6F7ACA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7819116" y="1003687"/>
            <a:ext cx="3991884" cy="407670"/>
          </a:xfrm>
        </p:spPr>
        <p:txBody>
          <a:bodyPr lIns="0" rIns="0" anchor="ctr">
            <a:noAutofit/>
          </a:bodyPr>
          <a:lstStyle>
            <a:lvl1pPr marL="0" indent="0">
              <a:buNone/>
              <a:defRPr sz="2000" spc="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SUBTITLE HERE</a:t>
            </a:r>
          </a:p>
        </p:txBody>
      </p:sp>
      <p:sp>
        <p:nvSpPr>
          <p:cNvPr id="59" name="Slide Number Placeholder 5">
            <a:extLst>
              <a:ext uri="{FF2B5EF4-FFF2-40B4-BE49-F238E27FC236}">
                <a16:creationId xmlns:a16="http://schemas.microsoft.com/office/drawing/2014/main" id="{3DEB48E0-328C-45EE-A8BD-90E6AB2610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49269" y="6468303"/>
            <a:ext cx="4439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E478F-E849-4A8C-AF1F-CBCC78A7CBFA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6863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A1D3671-C992-BCA4-F101-7740F9910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6F038F6-7348-3F23-CCE5-C4FEEC4B8D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071B4DB-EC2D-FFD1-01A1-A3C1C5224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CC74-0DA9-4887-85DD-C8222425CCAA}" type="datetimeFigureOut">
              <a:rPr lang="it-IT" smtClean="0"/>
              <a:t>14/04/2023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7C95B23-7FEE-B53F-DB76-8AF5A24E1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15C5636-E979-E60F-110B-80E344732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E7DD-BD4A-44F9-8560-14C37ED880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6667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0087837-5DFC-C4C6-4897-EC58A5454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732EBF8-3247-B046-DA18-8EF93FFC27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BF7EC80-8507-F803-181F-5ACDE6100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CC74-0DA9-4887-85DD-C8222425CCAA}" type="datetimeFigureOut">
              <a:rPr lang="it-IT" smtClean="0"/>
              <a:t>14/04/2023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5AA9C7F-F05E-D7EA-3F33-AD20D1CD21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5CBD2EE-D266-6DCB-06A0-4DD3820733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E7DD-BD4A-44F9-8560-14C37ED880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50869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AFE0FB0-509D-7F76-1475-B47B8F661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BDD3929-032E-8560-945E-5D7625A1E2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F210972-D88C-CD4D-68C8-1EFF82BB9B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891752C-C91D-2158-C7A6-49C991B7D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CC74-0DA9-4887-85DD-C8222425CCAA}" type="datetimeFigureOut">
              <a:rPr lang="it-IT" smtClean="0"/>
              <a:t>14/04/2023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D2BD44AD-E9AB-C063-B53A-908BEBE511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12A9615C-B911-DB0E-6CBA-EC46E8703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E7DD-BD4A-44F9-8560-14C37ED880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2398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5A6086B-0AD9-4C88-1FA0-7DB8F86F6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5781175-EE62-90E0-5D67-30F245BBE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695558E9-0B7B-4B6C-DB4B-38D4E24879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C8341A47-D017-5ECA-2F53-112CD6C251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B843284D-9D3F-0098-A592-D63934EAA4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D2231C49-6BC6-0A61-8FCD-3D2BCE6CB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CC74-0DA9-4887-85DD-C8222425CCAA}" type="datetimeFigureOut">
              <a:rPr lang="it-IT" smtClean="0"/>
              <a:t>14/04/2023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C0E83562-4076-F8EF-1967-6D02498AA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0F63E88D-FF4C-1C4E-4AD3-B4FFA191D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E7DD-BD4A-44F9-8560-14C37ED880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185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78B6A8E-C0EA-09E3-1E55-CBC47CBD6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5B535E06-8247-DF37-8127-68AEF41BB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CC74-0DA9-4887-85DD-C8222425CCAA}" type="datetimeFigureOut">
              <a:rPr lang="it-IT" smtClean="0"/>
              <a:t>14/04/2023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DB3253C0-8A8F-180E-B1B4-C18DF7745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A0F6087-70AA-96ED-2DC8-9DE7A18D3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E7DD-BD4A-44F9-8560-14C37ED880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4155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B0E64E39-E19D-0313-19CA-A47A6778C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CC74-0DA9-4887-85DD-C8222425CCAA}" type="datetimeFigureOut">
              <a:rPr lang="it-IT" smtClean="0"/>
              <a:t>14/04/2023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E1570047-ACC6-E3FE-2695-C28730398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A49A903F-8103-FAEF-6653-CCFBBE4EA3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E7DD-BD4A-44F9-8560-14C37ED880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87479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CEF0E0C-E23E-E90B-476A-B9982D3C3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95DA71E-C05C-2F29-D0AD-0E9F84ECC6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123C3741-C7A1-F26A-B5BE-DF5C22DF6B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32156A6E-F381-0D33-7A51-38B1357FD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CC74-0DA9-4887-85DD-C8222425CCAA}" type="datetimeFigureOut">
              <a:rPr lang="it-IT" smtClean="0"/>
              <a:t>14/04/2023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1A1A2398-536C-4CDC-D107-0761866B4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90FEC6AC-3A0E-CF95-5423-EADDF82F13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E7DD-BD4A-44F9-8560-14C37ED880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94530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480F503-76FD-2A86-C105-3AF501059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A058C21A-E7D8-F669-3870-F8CE73B47A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CB4241F-0141-902F-88D7-C0BE02AD58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151B42E-9FBA-DEE5-7114-6F8A95709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5CC74-0DA9-4887-85DD-C8222425CCAA}" type="datetimeFigureOut">
              <a:rPr lang="it-IT" smtClean="0"/>
              <a:t>14/04/2023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6AF3DC93-871D-1A47-017C-60D5F865DF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B0F57FD-B989-3428-022C-0B0212F65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CE7DD-BD4A-44F9-8560-14C37ED880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6623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96A2A344-D31B-E954-C5A3-FDE52F154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0C15785-34C4-5703-43BA-BD902AFAA3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6B6A70F-9C44-B879-7BD4-28655783D4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C5CC74-0DA9-4887-85DD-C8222425CCAA}" type="datetimeFigureOut">
              <a:rPr lang="it-IT" smtClean="0"/>
              <a:t>14/04/2023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74D417C-411D-E55B-E3B6-59081BC7E2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B17C9D9-8A06-E871-98B8-2DAE679907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CE7DD-BD4A-44F9-8560-14C37ED880C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854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2.wdp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0CDEBA7-6264-4B46-87B9-5EE5FB0744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737" r="3192" b="881"/>
          <a:stretch/>
        </p:blipFill>
        <p:spPr>
          <a:xfrm>
            <a:off x="92597" y="-146018"/>
            <a:ext cx="12192000" cy="68315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40B3076-E2D1-4EA5-BF97-321077DEF6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545" y="1413163"/>
            <a:ext cx="2360858" cy="21483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E96477E-9491-4E2C-9C77-792429ECABCA}"/>
              </a:ext>
            </a:extLst>
          </p:cNvPr>
          <p:cNvSpPr/>
          <p:nvPr/>
        </p:nvSpPr>
        <p:spPr>
          <a:xfrm>
            <a:off x="-1" y="5828145"/>
            <a:ext cx="12192001" cy="1003391"/>
          </a:xfrm>
          <a:prstGeom prst="rect">
            <a:avLst/>
          </a:prstGeom>
          <a:solidFill>
            <a:srgbClr val="495B73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0813C59-0F67-4339-A17F-284180F0DA5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7176" y="6012107"/>
            <a:ext cx="705882" cy="7754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6C3307-D143-4BD5-BC86-417EF01B696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0675" y="6021902"/>
            <a:ext cx="720000" cy="77544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8051150-6F93-41AB-A8AA-34AA6B9BF4F9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4174" y="6046607"/>
            <a:ext cx="720000" cy="7754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BB1C7E1-09BC-495F-92BB-C2CB32B141A1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4155" y="6093008"/>
            <a:ext cx="1012811" cy="682644"/>
          </a:xfrm>
          <a:prstGeom prst="rect">
            <a:avLst/>
          </a:prstGeo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3304BA28-4191-404E-80FC-D25DB0679CA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99559" y="6314089"/>
            <a:ext cx="1038095" cy="371429"/>
          </a:xfrm>
          <a:prstGeom prst="rect">
            <a:avLst/>
          </a:prstGeom>
        </p:spPr>
      </p:pic>
      <p:sp>
        <p:nvSpPr>
          <p:cNvPr id="12" name="Rettangolo 11">
            <a:extLst>
              <a:ext uri="{FF2B5EF4-FFF2-40B4-BE49-F238E27FC236}">
                <a16:creationId xmlns:a16="http://schemas.microsoft.com/office/drawing/2014/main" id="{B0D15A75-1621-9BCA-4883-A5EA91AEC80F}"/>
              </a:ext>
            </a:extLst>
          </p:cNvPr>
          <p:cNvSpPr/>
          <p:nvPr/>
        </p:nvSpPr>
        <p:spPr>
          <a:xfrm>
            <a:off x="1096348" y="5740399"/>
            <a:ext cx="3074894" cy="817003"/>
          </a:xfrm>
          <a:prstGeom prst="rect">
            <a:avLst/>
          </a:prstGeom>
          <a:noFill/>
          <a:effectLst>
            <a:softEdge rad="12700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b="1" dirty="0">
                <a:solidFill>
                  <a:schemeClr val="bg1"/>
                </a:solidFill>
                <a:latin typeface="+mj-lt"/>
              </a:rPr>
              <a:t>Dott. Stefano</a:t>
            </a:r>
            <a:r>
              <a:rPr lang="it-IT" sz="36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it-IT" sz="2000" b="1" dirty="0">
                <a:solidFill>
                  <a:schemeClr val="bg1"/>
                </a:solidFill>
                <a:latin typeface="+mj-lt"/>
              </a:rPr>
              <a:t>Sirsi</a:t>
            </a:r>
          </a:p>
          <a:p>
            <a:r>
              <a:rPr lang="it-IT" sz="1400" dirty="0">
                <a:solidFill>
                  <a:schemeClr val="bg1"/>
                </a:solidFill>
                <a:latin typeface="+mj-lt"/>
              </a:rPr>
              <a:t>Programmazione &amp; Controllo</a:t>
            </a: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735EDF99-16C1-6646-0B79-73A19DCA5707}"/>
              </a:ext>
            </a:extLst>
          </p:cNvPr>
          <p:cNvSpPr/>
          <p:nvPr/>
        </p:nvSpPr>
        <p:spPr>
          <a:xfrm>
            <a:off x="3466392" y="2310429"/>
            <a:ext cx="3074894" cy="817003"/>
          </a:xfrm>
          <a:prstGeom prst="rect">
            <a:avLst/>
          </a:prstGeom>
          <a:noFill/>
          <a:effectLst>
            <a:softEdge rad="1270000"/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it-IT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Convegno </a:t>
            </a:r>
          </a:p>
          <a:p>
            <a:r>
              <a:rPr lang="it-IT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14 Aprile 2023 </a:t>
            </a:r>
          </a:p>
          <a:p>
            <a:endParaRPr lang="it-IT" sz="2000" dirty="0">
              <a:solidFill>
                <a:schemeClr val="bg1"/>
              </a:solidFill>
              <a:latin typeface="+mj-lt"/>
            </a:endParaRPr>
          </a:p>
          <a:p>
            <a:r>
              <a:rPr lang="it-IT" sz="20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La tecnologia a supporto del ciclo di gestione della performance delle PP.AA.</a:t>
            </a:r>
          </a:p>
          <a:p>
            <a:endParaRPr lang="it-IT" sz="14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332356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2F711257-D08E-4C6E-BB41-FF124C1BFD31}"/>
              </a:ext>
            </a:extLst>
          </p:cNvPr>
          <p:cNvSpPr txBox="1"/>
          <p:nvPr/>
        </p:nvSpPr>
        <p:spPr>
          <a:xfrm>
            <a:off x="2556769" y="4385569"/>
            <a:ext cx="39949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800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E2A4B63-F100-4F1C-A6CB-DBA898563E57}"/>
              </a:ext>
            </a:extLst>
          </p:cNvPr>
          <p:cNvSpPr txBox="1"/>
          <p:nvPr/>
        </p:nvSpPr>
        <p:spPr>
          <a:xfrm>
            <a:off x="3216613" y="4058060"/>
            <a:ext cx="680936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" dirty="0">
                <a:solidFill>
                  <a:schemeClr val="bg1"/>
                </a:solidFill>
              </a:rPr>
              <a:t>REGOLAMENTI</a:t>
            </a:r>
          </a:p>
        </p:txBody>
      </p:sp>
      <p:grpSp>
        <p:nvGrpSpPr>
          <p:cNvPr id="5" name="Gruppo 4">
            <a:extLst>
              <a:ext uri="{FF2B5EF4-FFF2-40B4-BE49-F238E27FC236}">
                <a16:creationId xmlns:a16="http://schemas.microsoft.com/office/drawing/2014/main" id="{7742B0DD-809A-4A1A-9DBB-8FB89D3A7221}"/>
              </a:ext>
            </a:extLst>
          </p:cNvPr>
          <p:cNvGrpSpPr/>
          <p:nvPr/>
        </p:nvGrpSpPr>
        <p:grpSpPr>
          <a:xfrm>
            <a:off x="2107432" y="4722933"/>
            <a:ext cx="1237259" cy="1232746"/>
            <a:chOff x="4161817" y="-182654"/>
            <a:chExt cx="1237259" cy="1232746"/>
          </a:xfrm>
          <a:scene3d>
            <a:camera prst="orthographicFront"/>
            <a:lightRig rig="flat" dir="t"/>
          </a:scene3d>
        </p:grpSpPr>
        <p:sp>
          <p:nvSpPr>
            <p:cNvPr id="6" name="Ovale 5">
              <a:extLst>
                <a:ext uri="{FF2B5EF4-FFF2-40B4-BE49-F238E27FC236}">
                  <a16:creationId xmlns:a16="http://schemas.microsoft.com/office/drawing/2014/main" id="{68ED37E9-612B-43DF-9BAF-5468753089DF}"/>
                </a:ext>
              </a:extLst>
            </p:cNvPr>
            <p:cNvSpPr/>
            <p:nvPr/>
          </p:nvSpPr>
          <p:spPr>
            <a:xfrm>
              <a:off x="4161817" y="-182654"/>
              <a:ext cx="1232606" cy="1232746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Ovale 4">
              <a:extLst>
                <a:ext uri="{FF2B5EF4-FFF2-40B4-BE49-F238E27FC236}">
                  <a16:creationId xmlns:a16="http://schemas.microsoft.com/office/drawing/2014/main" id="{3AF7BE18-64B0-47C4-AF8A-7948D6E48146}"/>
                </a:ext>
              </a:extLst>
            </p:cNvPr>
            <p:cNvSpPr txBox="1"/>
            <p:nvPr/>
          </p:nvSpPr>
          <p:spPr>
            <a:xfrm>
              <a:off x="4166470" y="-141158"/>
              <a:ext cx="1232606" cy="8716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800" kern="1200" dirty="0"/>
                <a:t>SVILUPPO  PERSONALIZZATO</a:t>
              </a:r>
            </a:p>
          </p:txBody>
        </p:sp>
      </p:grpSp>
      <p:grpSp>
        <p:nvGrpSpPr>
          <p:cNvPr id="8" name="Gruppo 7">
            <a:extLst>
              <a:ext uri="{FF2B5EF4-FFF2-40B4-BE49-F238E27FC236}">
                <a16:creationId xmlns:a16="http://schemas.microsoft.com/office/drawing/2014/main" id="{62824B68-84D1-4549-A2D0-11E0E97CD526}"/>
              </a:ext>
            </a:extLst>
          </p:cNvPr>
          <p:cNvGrpSpPr/>
          <p:nvPr/>
        </p:nvGrpSpPr>
        <p:grpSpPr>
          <a:xfrm>
            <a:off x="3746011" y="4385570"/>
            <a:ext cx="837564" cy="947170"/>
            <a:chOff x="2627934" y="4837919"/>
            <a:chExt cx="616304" cy="701849"/>
          </a:xfrm>
          <a:scene3d>
            <a:camera prst="orthographicFront"/>
            <a:lightRig rig="flat" dir="t"/>
          </a:scene3d>
        </p:grpSpPr>
        <p:sp>
          <p:nvSpPr>
            <p:cNvPr id="9" name="Ovale 8">
              <a:extLst>
                <a:ext uri="{FF2B5EF4-FFF2-40B4-BE49-F238E27FC236}">
                  <a16:creationId xmlns:a16="http://schemas.microsoft.com/office/drawing/2014/main" id="{6D0BC8EC-1715-40C9-87E7-D5A1B58A7FDE}"/>
                </a:ext>
              </a:extLst>
            </p:cNvPr>
            <p:cNvSpPr/>
            <p:nvPr/>
          </p:nvSpPr>
          <p:spPr>
            <a:xfrm>
              <a:off x="2627934" y="4837919"/>
              <a:ext cx="616303" cy="616373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Ovale 4">
              <a:extLst>
                <a:ext uri="{FF2B5EF4-FFF2-40B4-BE49-F238E27FC236}">
                  <a16:creationId xmlns:a16="http://schemas.microsoft.com/office/drawing/2014/main" id="{6F42F90B-1010-4547-863A-E8B6DE674647}"/>
                </a:ext>
              </a:extLst>
            </p:cNvPr>
            <p:cNvSpPr txBox="1"/>
            <p:nvPr/>
          </p:nvSpPr>
          <p:spPr>
            <a:xfrm>
              <a:off x="2627934" y="4893855"/>
              <a:ext cx="616304" cy="64591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1100" kern="1200" dirty="0"/>
                <a:t>WEBSERVICE</a:t>
              </a:r>
            </a:p>
          </p:txBody>
        </p:sp>
      </p:grpSp>
      <p:sp>
        <p:nvSpPr>
          <p:cNvPr id="11" name="Ovale 10">
            <a:extLst>
              <a:ext uri="{FF2B5EF4-FFF2-40B4-BE49-F238E27FC236}">
                <a16:creationId xmlns:a16="http://schemas.microsoft.com/office/drawing/2014/main" id="{5921F516-9ABB-4B1D-860A-28B5C4DB6835}"/>
              </a:ext>
            </a:extLst>
          </p:cNvPr>
          <p:cNvSpPr/>
          <p:nvPr/>
        </p:nvSpPr>
        <p:spPr>
          <a:xfrm>
            <a:off x="4763634" y="4722933"/>
            <a:ext cx="616303" cy="616373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22211D9F-B056-8DDA-F455-CDFEC5D15A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10560"/>
            <a:ext cx="12191999" cy="6471375"/>
          </a:xfrm>
          <a:prstGeom prst="rect">
            <a:avLst/>
          </a:prstGeom>
          <a:ln>
            <a:noFill/>
          </a:ln>
        </p:spPr>
      </p:pic>
      <p:cxnSp>
        <p:nvCxnSpPr>
          <p:cNvPr id="26" name="Connettore 2 25">
            <a:extLst>
              <a:ext uri="{FF2B5EF4-FFF2-40B4-BE49-F238E27FC236}">
                <a16:creationId xmlns:a16="http://schemas.microsoft.com/office/drawing/2014/main" id="{51618FC2-DBEB-9E02-2B81-5B8C6F5F525C}"/>
              </a:ext>
            </a:extLst>
          </p:cNvPr>
          <p:cNvCxnSpPr/>
          <p:nvPr/>
        </p:nvCxnSpPr>
        <p:spPr>
          <a:xfrm>
            <a:off x="9363840" y="4029502"/>
            <a:ext cx="854892" cy="4352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CB45CD5E-3BDE-6A85-B708-C4431F3EEF85}"/>
              </a:ext>
            </a:extLst>
          </p:cNvPr>
          <p:cNvSpPr txBox="1"/>
          <p:nvPr/>
        </p:nvSpPr>
        <p:spPr>
          <a:xfrm>
            <a:off x="0" y="-19949"/>
            <a:ext cx="12191999" cy="1474042"/>
          </a:xfrm>
          <a:prstGeom prst="rect">
            <a:avLst/>
          </a:prstGeom>
          <a:solidFill>
            <a:schemeClr val="bg1">
              <a:alpha val="99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8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anose="00000500000000000000" pitchFamily="2" charset="0"/>
              </a:rPr>
              <a:t>PIAO</a:t>
            </a:r>
          </a:p>
          <a:p>
            <a:pPr algn="ctr"/>
            <a:r>
              <a:rPr lang="it-IT" sz="4000" dirty="0"/>
              <a:t>Modulo Piano Integrato di Attività e Organizzazione</a:t>
            </a:r>
          </a:p>
          <a:p>
            <a:pPr algn="ctr"/>
            <a:r>
              <a:rPr lang="it-IT" sz="2000" dirty="0"/>
              <a:t>Introdotto nel nostro ordinamento dall’art. 6 del D.L. 80/2021, convertito in L. 113/2021</a:t>
            </a:r>
            <a:endParaRPr lang="it-IT" sz="2000" b="1" cap="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anose="00000500000000000000" pitchFamily="2" charset="0"/>
            </a:endParaRPr>
          </a:p>
        </p:txBody>
      </p:sp>
      <p:graphicFrame>
        <p:nvGraphicFramePr>
          <p:cNvPr id="13" name="Diagramma 12">
            <a:extLst>
              <a:ext uri="{FF2B5EF4-FFF2-40B4-BE49-F238E27FC236}">
                <a16:creationId xmlns:a16="http://schemas.microsoft.com/office/drawing/2014/main" id="{015D4CAF-D43A-4761-F11B-CEE3863476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14785673"/>
              </p:ext>
            </p:extLst>
          </p:nvPr>
        </p:nvGraphicFramePr>
        <p:xfrm>
          <a:off x="1507231" y="1533392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16" name="Gruppo 15">
            <a:extLst>
              <a:ext uri="{FF2B5EF4-FFF2-40B4-BE49-F238E27FC236}">
                <a16:creationId xmlns:a16="http://schemas.microsoft.com/office/drawing/2014/main" id="{177EC84D-0D88-C2D9-688F-B4D2BA161239}"/>
              </a:ext>
            </a:extLst>
          </p:cNvPr>
          <p:cNvGrpSpPr/>
          <p:nvPr/>
        </p:nvGrpSpPr>
        <p:grpSpPr>
          <a:xfrm>
            <a:off x="2207503" y="5767686"/>
            <a:ext cx="1237259" cy="1232746"/>
            <a:chOff x="4161817" y="-182654"/>
            <a:chExt cx="1237259" cy="1232746"/>
          </a:xfrm>
          <a:scene3d>
            <a:camera prst="orthographicFront"/>
            <a:lightRig rig="flat" dir="t"/>
          </a:scene3d>
        </p:grpSpPr>
        <p:sp>
          <p:nvSpPr>
            <p:cNvPr id="17" name="Ovale 16">
              <a:extLst>
                <a:ext uri="{FF2B5EF4-FFF2-40B4-BE49-F238E27FC236}">
                  <a16:creationId xmlns:a16="http://schemas.microsoft.com/office/drawing/2014/main" id="{719DB23F-FDA0-1A87-86D5-B64C48AF6A3B}"/>
                </a:ext>
              </a:extLst>
            </p:cNvPr>
            <p:cNvSpPr/>
            <p:nvPr/>
          </p:nvSpPr>
          <p:spPr>
            <a:xfrm>
              <a:off x="4161817" y="-182654"/>
              <a:ext cx="1232606" cy="1232746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Ovale 4">
              <a:extLst>
                <a:ext uri="{FF2B5EF4-FFF2-40B4-BE49-F238E27FC236}">
                  <a16:creationId xmlns:a16="http://schemas.microsoft.com/office/drawing/2014/main" id="{364E3E16-8907-FD95-D0EF-5C8DFA65CDA4}"/>
                </a:ext>
              </a:extLst>
            </p:cNvPr>
            <p:cNvSpPr txBox="1"/>
            <p:nvPr/>
          </p:nvSpPr>
          <p:spPr>
            <a:xfrm>
              <a:off x="4166470" y="-141158"/>
              <a:ext cx="1232606" cy="8716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800" kern="1200" dirty="0"/>
                <a:t>SVILUPPO  PERSONALIZZATO</a:t>
              </a:r>
            </a:p>
          </p:txBody>
        </p:sp>
      </p:grp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B14B679A-3DFE-10D2-1C8E-D2D1BA983208}"/>
              </a:ext>
            </a:extLst>
          </p:cNvPr>
          <p:cNvGrpSpPr/>
          <p:nvPr/>
        </p:nvGrpSpPr>
        <p:grpSpPr>
          <a:xfrm>
            <a:off x="3846082" y="5430323"/>
            <a:ext cx="837564" cy="947170"/>
            <a:chOff x="2627934" y="4837919"/>
            <a:chExt cx="616304" cy="701849"/>
          </a:xfrm>
          <a:scene3d>
            <a:camera prst="orthographicFront"/>
            <a:lightRig rig="flat" dir="t"/>
          </a:scene3d>
        </p:grpSpPr>
        <p:sp>
          <p:nvSpPr>
            <p:cNvPr id="20" name="Ovale 19">
              <a:extLst>
                <a:ext uri="{FF2B5EF4-FFF2-40B4-BE49-F238E27FC236}">
                  <a16:creationId xmlns:a16="http://schemas.microsoft.com/office/drawing/2014/main" id="{E1A33A00-2DD0-6597-0717-C3464E362AC3}"/>
                </a:ext>
              </a:extLst>
            </p:cNvPr>
            <p:cNvSpPr/>
            <p:nvPr/>
          </p:nvSpPr>
          <p:spPr>
            <a:xfrm>
              <a:off x="2627934" y="4837919"/>
              <a:ext cx="616303" cy="616373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Ovale 4">
              <a:extLst>
                <a:ext uri="{FF2B5EF4-FFF2-40B4-BE49-F238E27FC236}">
                  <a16:creationId xmlns:a16="http://schemas.microsoft.com/office/drawing/2014/main" id="{9667AB90-A28B-AB3A-FD89-4A42B010F411}"/>
                </a:ext>
              </a:extLst>
            </p:cNvPr>
            <p:cNvSpPr txBox="1"/>
            <p:nvPr/>
          </p:nvSpPr>
          <p:spPr>
            <a:xfrm>
              <a:off x="2627934" y="4893855"/>
              <a:ext cx="616304" cy="64591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1100" kern="1200" dirty="0"/>
                <a:t>WEBSERVICE</a:t>
              </a:r>
            </a:p>
          </p:txBody>
        </p:sp>
      </p:grpSp>
      <p:sp>
        <p:nvSpPr>
          <p:cNvPr id="22" name="Ovale 4">
            <a:extLst>
              <a:ext uri="{FF2B5EF4-FFF2-40B4-BE49-F238E27FC236}">
                <a16:creationId xmlns:a16="http://schemas.microsoft.com/office/drawing/2014/main" id="{318E68B0-50CC-A4C3-C5AB-1AF284633A86}"/>
              </a:ext>
            </a:extLst>
          </p:cNvPr>
          <p:cNvSpPr txBox="1"/>
          <p:nvPr/>
        </p:nvSpPr>
        <p:spPr>
          <a:xfrm>
            <a:off x="4863705" y="5965602"/>
            <a:ext cx="616304" cy="435841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1910" tIns="41910" rIns="41910" bIns="41910" numCol="1" spcCol="1270" anchor="ctr" anchorCtr="0">
            <a:noAutofit/>
          </a:bodyPr>
          <a:lstStyle/>
          <a:p>
            <a:pPr marL="0" lvl="0" indent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it-IT" sz="800" kern="1200" dirty="0"/>
              <a:t>CONTABILIA’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8D75B815-247F-A5D8-5831-5A7AACB64213}"/>
              </a:ext>
            </a:extLst>
          </p:cNvPr>
          <p:cNvSpPr txBox="1"/>
          <p:nvPr/>
        </p:nvSpPr>
        <p:spPr>
          <a:xfrm>
            <a:off x="2823806" y="4825814"/>
            <a:ext cx="3994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chemeClr val="bg1"/>
                </a:solidFill>
              </a:rPr>
              <a:t>API</a:t>
            </a: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AC683FA0-8DE7-5076-80E0-D2198479E280}"/>
              </a:ext>
            </a:extLst>
          </p:cNvPr>
          <p:cNvSpPr txBox="1"/>
          <p:nvPr/>
        </p:nvSpPr>
        <p:spPr>
          <a:xfrm>
            <a:off x="2477802" y="5532183"/>
            <a:ext cx="74549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>
                <a:solidFill>
                  <a:schemeClr val="bg1"/>
                </a:solidFill>
              </a:rPr>
              <a:t>XLS</a:t>
            </a:r>
          </a:p>
        </p:txBody>
      </p:sp>
    </p:spTree>
    <p:extLst>
      <p:ext uri="{BB962C8B-B14F-4D97-AF65-F5344CB8AC3E}">
        <p14:creationId xmlns:p14="http://schemas.microsoft.com/office/powerpoint/2010/main" val="25602192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3054C1D-908A-4996-B703-284B38E94C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115D4D4-EC6A-4FD1-9A02-DC2DD1AE80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301" y="1420135"/>
            <a:ext cx="1492434" cy="13580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" name="Graphic 30" descr="Envelope">
            <a:extLst>
              <a:ext uri="{FF2B5EF4-FFF2-40B4-BE49-F238E27FC236}">
                <a16:creationId xmlns:a16="http://schemas.microsoft.com/office/drawing/2014/main" id="{1F5508D7-D94C-48E4-A191-DFD38BCD5C6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573" y="5338325"/>
            <a:ext cx="558449" cy="558449"/>
          </a:xfrm>
          <a:prstGeom prst="rect">
            <a:avLst/>
          </a:prstGeom>
        </p:spPr>
      </p:pic>
      <p:sp>
        <p:nvSpPr>
          <p:cNvPr id="32" name="Text Placeholder 18">
            <a:extLst>
              <a:ext uri="{FF2B5EF4-FFF2-40B4-BE49-F238E27FC236}">
                <a16:creationId xmlns:a16="http://schemas.microsoft.com/office/drawing/2014/main" id="{21B93AFF-684E-43BB-9A01-887915A0D6E0}"/>
              </a:ext>
            </a:extLst>
          </p:cNvPr>
          <p:cNvSpPr txBox="1">
            <a:spLocks/>
          </p:cNvSpPr>
          <p:nvPr/>
        </p:nvSpPr>
        <p:spPr>
          <a:xfrm>
            <a:off x="728241" y="5421304"/>
            <a:ext cx="3345040" cy="35518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500"/>
              </a:spcAft>
              <a:buClr>
                <a:schemeClr val="accent1"/>
              </a:buClr>
              <a:buFont typeface="Arial" panose="020B0604020202020204" pitchFamily="34" charset="0"/>
              <a:buNone/>
              <a:defRPr lang="en-US" sz="1400" kern="120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42925" indent="-276225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lang="en-US" sz="200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096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lang="en-US" sz="180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763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lang="en-US" sz="1600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43025" indent="-2667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  <a:defRPr lang="en-ZA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>
                <a:srgbClr val="00B0F0"/>
              </a:buClr>
              <a:defRPr/>
            </a:pPr>
            <a:r>
              <a:rPr lang="en-US" b="1" spc="3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Gill Sans Light" panose="020B0302020104020203" pitchFamily="34" charset="-79"/>
              </a:rPr>
              <a:t>recruiting@parsec326.it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326A7D7-F528-40C4-9153-D60EBF4B8C67}"/>
              </a:ext>
            </a:extLst>
          </p:cNvPr>
          <p:cNvSpPr/>
          <p:nvPr/>
        </p:nvSpPr>
        <p:spPr>
          <a:xfrm>
            <a:off x="-335070" y="2835302"/>
            <a:ext cx="353436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100" spc="300" dirty="0">
                <a:solidFill>
                  <a:schemeClr val="bg1"/>
                </a:solidFill>
                <a:latin typeface="+mj-lt"/>
              </a:rPr>
              <a:t>WWW.PARSEC326.IT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2D37CE96-3F48-430E-954D-A71C49E7D0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7661" y="6084667"/>
            <a:ext cx="504000" cy="504000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3DA36C6F-59DC-4F2D-B2C6-CFCB98BC6F94}"/>
              </a:ext>
            </a:extLst>
          </p:cNvPr>
          <p:cNvSpPr/>
          <p:nvPr/>
        </p:nvSpPr>
        <p:spPr>
          <a:xfrm>
            <a:off x="728241" y="6144493"/>
            <a:ext cx="6819239" cy="36933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pPr>
              <a:spcBef>
                <a:spcPts val="1000"/>
              </a:spcBef>
              <a:spcAft>
                <a:spcPts val="500"/>
              </a:spcAft>
              <a:buClr>
                <a:srgbClr val="00B0F0"/>
              </a:buClr>
            </a:pPr>
            <a:r>
              <a:rPr lang="it-IT" sz="14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Gill Sans Light" panose="020B0302020104020203" pitchFamily="34" charset="-79"/>
              </a:rPr>
              <a:t>https://www.linkedin.com/company/parsec-3.26-srl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C301673-0740-42E7-A89B-9BBEB3E38E91}"/>
              </a:ext>
            </a:extLst>
          </p:cNvPr>
          <p:cNvSpPr txBox="1"/>
          <p:nvPr/>
        </p:nvSpPr>
        <p:spPr>
          <a:xfrm>
            <a:off x="3861040" y="3029629"/>
            <a:ext cx="406577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 Black"/>
                <a:cs typeface="Lato Black"/>
              </a:rPr>
              <a:t>GRAZIE</a:t>
            </a:r>
            <a:endParaRPr lang="en-US" sz="88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Black"/>
              <a:cs typeface="Lato Black"/>
            </a:endParaRPr>
          </a:p>
        </p:txBody>
      </p:sp>
    </p:spTree>
    <p:extLst>
      <p:ext uri="{BB962C8B-B14F-4D97-AF65-F5344CB8AC3E}">
        <p14:creationId xmlns:p14="http://schemas.microsoft.com/office/powerpoint/2010/main" val="36743130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5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65">
            <a:extLst>
              <a:ext uri="{FF2B5EF4-FFF2-40B4-BE49-F238E27FC236}">
                <a16:creationId xmlns:a16="http://schemas.microsoft.com/office/drawing/2014/main" id="{1AACFCBB-69E3-4517-8604-4DF390A11B84}"/>
              </a:ext>
            </a:extLst>
          </p:cNvPr>
          <p:cNvSpPr/>
          <p:nvPr/>
        </p:nvSpPr>
        <p:spPr>
          <a:xfrm>
            <a:off x="-3" y="5664017"/>
            <a:ext cx="12192002" cy="1193984"/>
          </a:xfrm>
          <a:prstGeom prst="rect">
            <a:avLst/>
          </a:prstGeom>
          <a:solidFill>
            <a:srgbClr val="5B9BD5">
              <a:alpha val="69804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90F0C0D-0852-4C1D-BF7F-F1F76F8026F1}"/>
              </a:ext>
            </a:extLst>
          </p:cNvPr>
          <p:cNvSpPr/>
          <p:nvPr/>
        </p:nvSpPr>
        <p:spPr>
          <a:xfrm>
            <a:off x="-2" y="1287780"/>
            <a:ext cx="12192002" cy="428244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MY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23DFED-B05E-4D3A-835E-47721DB93F4A}"/>
              </a:ext>
            </a:extLst>
          </p:cNvPr>
          <p:cNvSpPr/>
          <p:nvPr/>
        </p:nvSpPr>
        <p:spPr>
          <a:xfrm>
            <a:off x="-2" y="1287779"/>
            <a:ext cx="12192002" cy="4282441"/>
          </a:xfrm>
          <a:prstGeom prst="rect">
            <a:avLst/>
          </a:prstGeom>
          <a:gradFill>
            <a:gsLst>
              <a:gs pos="0">
                <a:schemeClr val="accent5">
                  <a:alpha val="0"/>
                </a:schemeClr>
              </a:gs>
              <a:gs pos="100000">
                <a:schemeClr val="accent5"/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8" name="Rounded Rectangle 8">
            <a:extLst>
              <a:ext uri="{FF2B5EF4-FFF2-40B4-BE49-F238E27FC236}">
                <a16:creationId xmlns:a16="http://schemas.microsoft.com/office/drawing/2014/main" id="{E828B5D4-B8FB-49F7-A6E8-C3FE7795A2C9}"/>
              </a:ext>
            </a:extLst>
          </p:cNvPr>
          <p:cNvSpPr/>
          <p:nvPr/>
        </p:nvSpPr>
        <p:spPr>
          <a:xfrm>
            <a:off x="130302" y="1490737"/>
            <a:ext cx="11891095" cy="3968258"/>
          </a:xfrm>
          <a:prstGeom prst="roundRect">
            <a:avLst>
              <a:gd name="adj" fmla="val 6645"/>
            </a:avLst>
          </a:prstGeom>
          <a:solidFill>
            <a:srgbClr val="00000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MY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9749F90-4258-447A-9933-19416C1CA1FC}"/>
              </a:ext>
            </a:extLst>
          </p:cNvPr>
          <p:cNvSpPr txBox="1"/>
          <p:nvPr/>
        </p:nvSpPr>
        <p:spPr>
          <a:xfrm>
            <a:off x="7830925" y="2720345"/>
            <a:ext cx="4065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ato Black"/>
                <a:ea typeface="+mn-ea"/>
                <a:cs typeface="Lato Black"/>
              </a:rPr>
              <a:t>Chi Siamo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ato Black"/>
              <a:ea typeface="+mn-ea"/>
              <a:cs typeface="Lato Black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9EF5F5-E4A5-46E4-AB7C-8359090E170D}"/>
              </a:ext>
            </a:extLst>
          </p:cNvPr>
          <p:cNvSpPr txBox="1"/>
          <p:nvPr/>
        </p:nvSpPr>
        <p:spPr>
          <a:xfrm>
            <a:off x="7844506" y="2088366"/>
            <a:ext cx="35644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Lato Light"/>
              </a:rPr>
              <a:t>LA NOSTRA PASSIONE: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Light"/>
                <a:ea typeface="+mn-ea"/>
                <a:cs typeface="Lato Light"/>
              </a:rPr>
              <a:t>L’E-GOVERNMENT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26B2E1-BE5C-43C7-95C0-0941C40D53CA}"/>
              </a:ext>
            </a:extLst>
          </p:cNvPr>
          <p:cNvSpPr txBox="1"/>
          <p:nvPr/>
        </p:nvSpPr>
        <p:spPr>
          <a:xfrm>
            <a:off x="7830924" y="3360390"/>
            <a:ext cx="40657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</a:t>
            </a:r>
            <a:r>
              <a:rPr kumimoji="0" lang="it-IT" sz="16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più di 20 anni</a:t>
            </a:r>
            <a:r>
              <a:rPr kumimoji="0" lang="it-IT" sz="16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 fianco degli Enti che vogliono essere competitivi, fornisce loro sistemi </a:t>
            </a:r>
            <a:r>
              <a:rPr kumimoji="0" lang="it-IT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tecnologicamente innovativi</a:t>
            </a:r>
            <a:r>
              <a:rPr kumimoji="0" lang="it-IT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ad alta densità di ricerca, formazione e assistenza a 360° a più di 300 Pubbliche Amministrazioni locali e centrali.</a:t>
            </a:r>
          </a:p>
        </p:txBody>
      </p:sp>
      <p:grpSp>
        <p:nvGrpSpPr>
          <p:cNvPr id="33" name="Gruppo 77">
            <a:extLst>
              <a:ext uri="{FF2B5EF4-FFF2-40B4-BE49-F238E27FC236}">
                <a16:creationId xmlns:a16="http://schemas.microsoft.com/office/drawing/2014/main" id="{73344B54-E230-4301-8964-9B54F22B8CD9}"/>
              </a:ext>
            </a:extLst>
          </p:cNvPr>
          <p:cNvGrpSpPr/>
          <p:nvPr/>
        </p:nvGrpSpPr>
        <p:grpSpPr>
          <a:xfrm>
            <a:off x="151050" y="1464066"/>
            <a:ext cx="3833946" cy="3702945"/>
            <a:chOff x="1128425" y="1662721"/>
            <a:chExt cx="5164390" cy="5009122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8FABB1E3-0C88-4095-BEAD-A4A5B03C113E}"/>
                </a:ext>
              </a:extLst>
            </p:cNvPr>
            <p:cNvGrpSpPr/>
            <p:nvPr/>
          </p:nvGrpSpPr>
          <p:grpSpPr>
            <a:xfrm>
              <a:off x="1128425" y="2416025"/>
              <a:ext cx="5164390" cy="4255818"/>
              <a:chOff x="1399396" y="3084816"/>
              <a:chExt cx="4050009" cy="3142615"/>
            </a:xfrm>
          </p:grpSpPr>
          <p:pic>
            <p:nvPicPr>
              <p:cNvPr id="61" name="Picture 60">
                <a:extLst>
                  <a:ext uri="{FF2B5EF4-FFF2-40B4-BE49-F238E27FC236}">
                    <a16:creationId xmlns:a16="http://schemas.microsoft.com/office/drawing/2014/main" id="{04D5250A-E964-4753-AF3B-05A6F17756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backgroundRemoval t="1500" b="96000" l="591" r="96063">
                            <a14:foregroundMark x1="38780" y1="6167" x2="38780" y2="6167"/>
                            <a14:foregroundMark x1="42126" y1="1500" x2="42126" y2="1500"/>
                            <a14:foregroundMark x1="5512" y1="18500" x2="5512" y2="18500"/>
                            <a14:foregroundMark x1="984" y1="19833" x2="984" y2="19833"/>
                            <a14:foregroundMark x1="46063" y1="30333" x2="46063" y2="30333"/>
                            <a14:foregroundMark x1="46850" y1="30167" x2="46850" y2="30167"/>
                            <a14:foregroundMark x1="46654" y1="30167" x2="46654" y2="30167"/>
                            <a14:foregroundMark x1="46457" y1="30333" x2="46457" y2="30333"/>
                            <a14:foregroundMark x1="66732" y1="91000" x2="66732" y2="91000"/>
                            <a14:foregroundMark x1="69882" y1="96000" x2="69882" y2="96000"/>
                            <a14:foregroundMark x1="16339" y1="65000" x2="16339" y2="65000"/>
                            <a14:foregroundMark x1="96063" y1="61000" x2="96063" y2="61000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399396" y="3084816"/>
                <a:ext cx="2660748" cy="3142615"/>
              </a:xfrm>
              <a:prstGeom prst="rect">
                <a:avLst/>
              </a:prstGeom>
            </p:spPr>
          </p:pic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DF8F6956-9E58-4A09-9A7B-933526851124}"/>
                  </a:ext>
                </a:extLst>
              </p:cNvPr>
              <p:cNvSpPr txBox="1"/>
              <p:nvPr/>
            </p:nvSpPr>
            <p:spPr>
              <a:xfrm>
                <a:off x="4304795" y="3695866"/>
                <a:ext cx="762410" cy="3689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t-IT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Roma</a:t>
                </a:r>
              </a:p>
            </p:txBody>
          </p: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6E4D58AA-04A7-44E3-A77B-FA01D797A165}"/>
                  </a:ext>
                </a:extLst>
              </p:cNvPr>
              <p:cNvSpPr txBox="1"/>
              <p:nvPr/>
            </p:nvSpPr>
            <p:spPr>
              <a:xfrm>
                <a:off x="4321301" y="3997762"/>
                <a:ext cx="837456" cy="3689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t-IT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Foggia</a:t>
                </a:r>
              </a:p>
            </p:txBody>
          </p: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74E068B9-B914-44CF-BA14-C2F7B62E2F1B}"/>
                  </a:ext>
                </a:extLst>
              </p:cNvPr>
              <p:cNvSpPr txBox="1"/>
              <p:nvPr/>
            </p:nvSpPr>
            <p:spPr>
              <a:xfrm>
                <a:off x="4321301" y="4359891"/>
                <a:ext cx="1128104" cy="5380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t-IT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Lecce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it-IT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(Sede Centrale)</a:t>
                </a:r>
                <a:endParaRPr kumimoji="0" lang="it-IT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cxnSp>
          <p:nvCxnSpPr>
            <p:cNvPr id="35" name="Elbow Connector 188">
              <a:extLst>
                <a:ext uri="{FF2B5EF4-FFF2-40B4-BE49-F238E27FC236}">
                  <a16:creationId xmlns:a16="http://schemas.microsoft.com/office/drawing/2014/main" id="{04EE8AC5-B97C-4F1E-BC41-5EC89ABF1F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4269642" y="4541633"/>
              <a:ext cx="690090" cy="378198"/>
            </a:xfrm>
            <a:prstGeom prst="bentConnector2">
              <a:avLst/>
            </a:prstGeom>
            <a:ln w="12700">
              <a:solidFill>
                <a:schemeClr val="tx2">
                  <a:lumMod val="40000"/>
                  <a:lumOff val="60000"/>
                </a:schemeClr>
              </a:solidFill>
              <a:headEnd type="oval"/>
              <a:tailEnd type="oval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Elbow Connector 188">
              <a:extLst>
                <a:ext uri="{FF2B5EF4-FFF2-40B4-BE49-F238E27FC236}">
                  <a16:creationId xmlns:a16="http://schemas.microsoft.com/office/drawing/2014/main" id="{4A0A2042-2A77-4090-BA5B-A03E79BE7E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703319" y="3923185"/>
              <a:ext cx="1100467" cy="790283"/>
            </a:xfrm>
            <a:prstGeom prst="bentConnector3">
              <a:avLst>
                <a:gd name="adj1" fmla="val 231"/>
              </a:avLst>
            </a:prstGeom>
            <a:ln w="12700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oval"/>
              <a:tailEnd type="oval"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Elbow Connector 188">
              <a:extLst>
                <a:ext uri="{FF2B5EF4-FFF2-40B4-BE49-F238E27FC236}">
                  <a16:creationId xmlns:a16="http://schemas.microsoft.com/office/drawing/2014/main" id="{77E43FE5-4215-4F74-9A66-1BCEC9B72A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>
              <a:off x="1927356" y="3043452"/>
              <a:ext cx="2863863" cy="0"/>
            </a:xfrm>
            <a:prstGeom prst="bentConnector3">
              <a:avLst>
                <a:gd name="adj1" fmla="val 50000"/>
              </a:avLst>
            </a:prstGeom>
            <a:ln w="12700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oval"/>
              <a:tailEnd type="oval"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746FDB46-1B5D-4328-95F7-91E9EC605BD8}"/>
                </a:ext>
              </a:extLst>
            </p:cNvPr>
            <p:cNvSpPr txBox="1"/>
            <p:nvPr/>
          </p:nvSpPr>
          <p:spPr>
            <a:xfrm>
              <a:off x="2880574" y="1662721"/>
              <a:ext cx="2141746" cy="5412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Calibri Light" panose="020F0302020204030204"/>
                  <a:ea typeface="+mn-ea"/>
                  <a:cs typeface="+mn-cs"/>
                </a:rPr>
                <a:t>Le nostre sedi</a:t>
              </a:r>
            </a:p>
          </p:txBody>
        </p:sp>
        <p:cxnSp>
          <p:nvCxnSpPr>
            <p:cNvPr id="42" name="Elbow Connector 188">
              <a:extLst>
                <a:ext uri="{FF2B5EF4-FFF2-40B4-BE49-F238E27FC236}">
                  <a16:creationId xmlns:a16="http://schemas.microsoft.com/office/drawing/2014/main" id="{E8F9060A-86A6-45AE-B94B-CE30E944C3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840983" y="3496982"/>
              <a:ext cx="1934316" cy="1057764"/>
            </a:xfrm>
            <a:prstGeom prst="bentConnector3">
              <a:avLst>
                <a:gd name="adj1" fmla="val 52"/>
              </a:avLst>
            </a:prstGeom>
            <a:ln w="12700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oval"/>
              <a:tailEnd type="oval"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16">
              <a:extLst>
                <a:ext uri="{FF2B5EF4-FFF2-40B4-BE49-F238E27FC236}">
                  <a16:creationId xmlns:a16="http://schemas.microsoft.com/office/drawing/2014/main" id="{EE03E406-E00E-4FD8-9F06-4FC6CB486748}"/>
                </a:ext>
              </a:extLst>
            </p:cNvPr>
            <p:cNvSpPr txBox="1"/>
            <p:nvPr/>
          </p:nvSpPr>
          <p:spPr>
            <a:xfrm>
              <a:off x="4851864" y="2813579"/>
              <a:ext cx="1134051" cy="4996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Milano</a:t>
              </a:r>
            </a:p>
          </p:txBody>
        </p:sp>
      </p:grp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188E39B-1480-49CF-B22B-9D7F5EAC419F}"/>
              </a:ext>
            </a:extLst>
          </p:cNvPr>
          <p:cNvCxnSpPr/>
          <p:nvPr/>
        </p:nvCxnSpPr>
        <p:spPr>
          <a:xfrm>
            <a:off x="4377960" y="2454146"/>
            <a:ext cx="0" cy="2016000"/>
          </a:xfrm>
          <a:prstGeom prst="line">
            <a:avLst/>
          </a:prstGeom>
          <a:ln>
            <a:solidFill>
              <a:schemeClr val="bg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Group 70">
            <a:extLst>
              <a:ext uri="{FF2B5EF4-FFF2-40B4-BE49-F238E27FC236}">
                <a16:creationId xmlns:a16="http://schemas.microsoft.com/office/drawing/2014/main" id="{553E3CC3-5E50-4EB8-8A81-83C6E661F825}"/>
              </a:ext>
            </a:extLst>
          </p:cNvPr>
          <p:cNvGrpSpPr>
            <a:grpSpLocks noChangeAspect="1"/>
          </p:cNvGrpSpPr>
          <p:nvPr/>
        </p:nvGrpSpPr>
        <p:grpSpPr>
          <a:xfrm>
            <a:off x="6183465" y="4174960"/>
            <a:ext cx="1224000" cy="1224000"/>
            <a:chOff x="5228592" y="943805"/>
            <a:chExt cx="1102500" cy="1102500"/>
          </a:xfrm>
        </p:grpSpPr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69D9549F-BC75-4806-916A-BFEA18A427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228592" y="943805"/>
              <a:ext cx="1102500" cy="1102500"/>
            </a:xfrm>
            <a:prstGeom prst="ellipse">
              <a:avLst/>
            </a:prstGeom>
            <a:solidFill>
              <a:schemeClr val="tx2">
                <a:alpha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 Antiqua"/>
                <a:ea typeface="+mn-ea"/>
                <a:cs typeface="+mn-cs"/>
              </a:endParaRPr>
            </a:p>
          </p:txBody>
        </p:sp>
        <p:sp>
          <p:nvSpPr>
            <p:cNvPr id="73" name="Text Placeholder 317">
              <a:extLst>
                <a:ext uri="{FF2B5EF4-FFF2-40B4-BE49-F238E27FC236}">
                  <a16:creationId xmlns:a16="http://schemas.microsoft.com/office/drawing/2014/main" id="{2312B906-6A32-4462-8E08-1B99B62032C6}"/>
                </a:ext>
              </a:extLst>
            </p:cNvPr>
            <p:cNvSpPr txBox="1">
              <a:spLocks/>
            </p:cNvSpPr>
            <p:nvPr/>
          </p:nvSpPr>
          <p:spPr>
            <a:xfrm>
              <a:off x="5459925" y="1125888"/>
              <a:ext cx="595089" cy="43300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514350" rtl="0" eaLnBrk="1" latinLnBrk="0" hangingPunct="1">
                <a:lnSpc>
                  <a:spcPct val="90000"/>
                </a:lnSpc>
                <a:spcBef>
                  <a:spcPts val="563"/>
                </a:spcBef>
                <a:buFont typeface="Arial" panose="020B0604020202020204" pitchFamily="34" charset="0"/>
                <a:buNone/>
                <a:defRPr sz="25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38576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2pPr>
              <a:lvl3pPr marL="64293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3pPr>
              <a:lvl4pPr marL="90011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4pPr>
              <a:lvl5pPr marL="115728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5pPr>
              <a:lvl6pPr marL="141446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67163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92881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18598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514350" rtl="0" eaLnBrk="1" fontAlgn="auto" latinLnBrk="0" hangingPunct="1">
                <a:lnSpc>
                  <a:spcPct val="90000"/>
                </a:lnSpc>
                <a:spcBef>
                  <a:spcPts val="563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entury Gothic"/>
                  <a:ea typeface="+mn-ea"/>
                  <a:cs typeface="+mn-cs"/>
                </a:rPr>
                <a:t>46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74" name="Text Placeholder 318">
              <a:extLst>
                <a:ext uri="{FF2B5EF4-FFF2-40B4-BE49-F238E27FC236}">
                  <a16:creationId xmlns:a16="http://schemas.microsoft.com/office/drawing/2014/main" id="{0B75E117-A9F7-45D9-9424-D0B34397D145}"/>
                </a:ext>
              </a:extLst>
            </p:cNvPr>
            <p:cNvSpPr txBox="1">
              <a:spLocks/>
            </p:cNvSpPr>
            <p:nvPr/>
          </p:nvSpPr>
          <p:spPr>
            <a:xfrm>
              <a:off x="5385698" y="1528184"/>
              <a:ext cx="799517" cy="43300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514350" rtl="0" eaLnBrk="1" latinLnBrk="0" hangingPunct="1">
                <a:lnSpc>
                  <a:spcPts val="11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accent4"/>
                  </a:solidFill>
                  <a:latin typeface="+mn-lt"/>
                  <a:ea typeface="+mn-ea"/>
                  <a:cs typeface="+mn-cs"/>
                </a:defRPr>
              </a:lvl1pPr>
              <a:lvl2pPr marL="38576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2pPr>
              <a:lvl3pPr marL="64293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3pPr>
              <a:lvl4pPr marL="90011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4pPr>
              <a:lvl5pPr marL="115728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5pPr>
              <a:lvl6pPr marL="141446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67163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92881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18598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514350" rtl="0" eaLnBrk="1" fontAlgn="auto" latinLnBrk="0" hangingPunct="1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Soluzioni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 ICT</a:t>
              </a:r>
            </a:p>
          </p:txBody>
        </p: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86452094-3AA1-4A84-A36C-19B02D8A11B4}"/>
              </a:ext>
            </a:extLst>
          </p:cNvPr>
          <p:cNvGrpSpPr>
            <a:grpSpLocks noChangeAspect="1"/>
          </p:cNvGrpSpPr>
          <p:nvPr/>
        </p:nvGrpSpPr>
        <p:grpSpPr>
          <a:xfrm>
            <a:off x="6151739" y="1578132"/>
            <a:ext cx="1224000" cy="1224000"/>
            <a:chOff x="4966535" y="1186390"/>
            <a:chExt cx="1332000" cy="1332000"/>
          </a:xfrm>
        </p:grpSpPr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A412D9C2-D78A-4C10-9875-BC1804D4CD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966535" y="1186390"/>
              <a:ext cx="1332000" cy="1332000"/>
            </a:xfrm>
            <a:prstGeom prst="ellipse">
              <a:avLst/>
            </a:prstGeom>
            <a:solidFill>
              <a:schemeClr val="tx2">
                <a:alpha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 Antiqua"/>
                <a:ea typeface="+mn-ea"/>
                <a:cs typeface="+mn-cs"/>
              </a:endParaRPr>
            </a:p>
          </p:txBody>
        </p:sp>
        <p:sp>
          <p:nvSpPr>
            <p:cNvPr id="79" name="Text Placeholder 323">
              <a:extLst>
                <a:ext uri="{FF2B5EF4-FFF2-40B4-BE49-F238E27FC236}">
                  <a16:creationId xmlns:a16="http://schemas.microsoft.com/office/drawing/2014/main" id="{03874871-CD07-45BF-89CE-11BC8B69793C}"/>
                </a:ext>
              </a:extLst>
            </p:cNvPr>
            <p:cNvSpPr txBox="1">
              <a:spLocks/>
            </p:cNvSpPr>
            <p:nvPr/>
          </p:nvSpPr>
          <p:spPr>
            <a:xfrm>
              <a:off x="5115942" y="1418713"/>
              <a:ext cx="1013217" cy="43300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514350" rtl="0" eaLnBrk="1" latinLnBrk="0" hangingPunct="1">
                <a:lnSpc>
                  <a:spcPct val="90000"/>
                </a:lnSpc>
                <a:spcBef>
                  <a:spcPts val="563"/>
                </a:spcBef>
                <a:buFont typeface="Arial" panose="020B0604020202020204" pitchFamily="34" charset="0"/>
                <a:buNone/>
                <a:defRPr sz="25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38576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2pPr>
              <a:lvl3pPr marL="64293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3pPr>
              <a:lvl4pPr marL="90011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4pPr>
              <a:lvl5pPr marL="115728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5pPr>
              <a:lvl6pPr marL="141446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67163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92881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18598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514350" rtl="0" eaLnBrk="1" fontAlgn="auto" latinLnBrk="0" hangingPunct="1">
                <a:lnSpc>
                  <a:spcPct val="90000"/>
                </a:lnSpc>
                <a:spcBef>
                  <a:spcPts val="563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entury Gothic"/>
                  <a:ea typeface="+mn-ea"/>
                  <a:cs typeface="+mn-cs"/>
                </a:rPr>
                <a:t>300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/>
                <a:ea typeface="+mn-ea"/>
                <a:cs typeface="+mn-cs"/>
              </a:endParaRPr>
            </a:p>
          </p:txBody>
        </p:sp>
        <p:sp>
          <p:nvSpPr>
            <p:cNvPr id="80" name="Text Placeholder 324">
              <a:extLst>
                <a:ext uri="{FF2B5EF4-FFF2-40B4-BE49-F238E27FC236}">
                  <a16:creationId xmlns:a16="http://schemas.microsoft.com/office/drawing/2014/main" id="{0AD9A104-282A-4EA0-A93C-EE22ED2F1761}"/>
                </a:ext>
              </a:extLst>
            </p:cNvPr>
            <p:cNvSpPr txBox="1">
              <a:spLocks/>
            </p:cNvSpPr>
            <p:nvPr/>
          </p:nvSpPr>
          <p:spPr>
            <a:xfrm>
              <a:off x="5150270" y="1932937"/>
              <a:ext cx="960697" cy="43300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514350" rtl="0" eaLnBrk="1" latinLnBrk="0" hangingPunct="1">
                <a:lnSpc>
                  <a:spcPts val="11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38576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2pPr>
              <a:lvl3pPr marL="64293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3pPr>
              <a:lvl4pPr marL="90011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4pPr>
              <a:lvl5pPr marL="115728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5pPr>
              <a:lvl6pPr marL="141446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67163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92881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18598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514350" rtl="0" eaLnBrk="1" fontAlgn="auto" latinLnBrk="0" hangingPunct="1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Clienti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F0351190-6244-4911-BE7F-6CC94BB22EF1}"/>
              </a:ext>
            </a:extLst>
          </p:cNvPr>
          <p:cNvGrpSpPr>
            <a:grpSpLocks noChangeAspect="1"/>
          </p:cNvGrpSpPr>
          <p:nvPr/>
        </p:nvGrpSpPr>
        <p:grpSpPr>
          <a:xfrm>
            <a:off x="6178296" y="2845916"/>
            <a:ext cx="1224000" cy="1224000"/>
            <a:chOff x="2050942" y="-2124399"/>
            <a:chExt cx="1260000" cy="1260000"/>
          </a:xfrm>
        </p:grpSpPr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6BFF755E-FE73-48B8-AC89-6E7A20C79044}"/>
                </a:ext>
              </a:extLst>
            </p:cNvPr>
            <p:cNvGrpSpPr/>
            <p:nvPr/>
          </p:nvGrpSpPr>
          <p:grpSpPr>
            <a:xfrm>
              <a:off x="2050942" y="-2124399"/>
              <a:ext cx="1260000" cy="1260000"/>
              <a:chOff x="5382344" y="566824"/>
              <a:chExt cx="1260000" cy="1260000"/>
            </a:xfrm>
          </p:grpSpPr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41A105DC-2AEC-4D83-8648-DA72FA83F3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382344" y="566824"/>
                <a:ext cx="1260000" cy="1260000"/>
              </a:xfrm>
              <a:prstGeom prst="ellipse">
                <a:avLst/>
              </a:prstGeom>
              <a:solidFill>
                <a:schemeClr val="tx2">
                  <a:alpha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Book Antiqua"/>
                  <a:ea typeface="+mn-ea"/>
                  <a:cs typeface="+mn-cs"/>
                </a:endParaRPr>
              </a:p>
            </p:txBody>
          </p:sp>
          <p:sp>
            <p:nvSpPr>
              <p:cNvPr id="85" name="Text Placeholder 321">
                <a:extLst>
                  <a:ext uri="{FF2B5EF4-FFF2-40B4-BE49-F238E27FC236}">
                    <a16:creationId xmlns:a16="http://schemas.microsoft.com/office/drawing/2014/main" id="{ACE9327A-C211-46E7-9276-70BCC13A519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568493" y="789279"/>
                <a:ext cx="866801" cy="43300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0" indent="0" algn="ctr" defTabSz="514350" rtl="0" eaLnBrk="1" latinLnBrk="0" hangingPunct="1">
                  <a:lnSpc>
                    <a:spcPct val="90000"/>
                  </a:lnSpc>
                  <a:spcBef>
                    <a:spcPts val="563"/>
                  </a:spcBef>
                  <a:buFont typeface="Arial" panose="020B0604020202020204" pitchFamily="34" charset="0"/>
                  <a:buNone/>
                  <a:defRPr sz="2500" kern="120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lvl1pPr>
                <a:lvl2pPr marL="385763" indent="-128588" algn="l" defTabSz="514350" rtl="0" eaLnBrk="1" latinLnBrk="0" hangingPunct="1">
                  <a:lnSpc>
                    <a:spcPct val="90000"/>
                  </a:lnSpc>
                  <a:spcBef>
                    <a:spcPts val="281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lvl2pPr>
                <a:lvl3pPr marL="642938" indent="-128588" algn="l" defTabSz="514350" rtl="0" eaLnBrk="1" latinLnBrk="0" hangingPunct="1">
                  <a:lnSpc>
                    <a:spcPct val="90000"/>
                  </a:lnSpc>
                  <a:spcBef>
                    <a:spcPts val="281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lvl3pPr>
                <a:lvl4pPr marL="900113" indent="-128588" algn="l" defTabSz="514350" rtl="0" eaLnBrk="1" latinLnBrk="0" hangingPunct="1">
                  <a:lnSpc>
                    <a:spcPct val="90000"/>
                  </a:lnSpc>
                  <a:spcBef>
                    <a:spcPts val="281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lvl4pPr>
                <a:lvl5pPr marL="1157288" indent="-128588" algn="l" defTabSz="514350" rtl="0" eaLnBrk="1" latinLnBrk="0" hangingPunct="1">
                  <a:lnSpc>
                    <a:spcPct val="90000"/>
                  </a:lnSpc>
                  <a:spcBef>
                    <a:spcPts val="281"/>
                  </a:spcBef>
                  <a:buFont typeface="Arial" panose="020B0604020202020204" pitchFamily="34" charset="0"/>
                  <a:buChar char="•"/>
                  <a:defRPr sz="1600" kern="120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lvl5pPr>
                <a:lvl6pPr marL="1414463" indent="-128588" algn="l" defTabSz="514350" rtl="0" eaLnBrk="1" latinLnBrk="0" hangingPunct="1">
                  <a:lnSpc>
                    <a:spcPct val="90000"/>
                  </a:lnSpc>
                  <a:spcBef>
                    <a:spcPts val="281"/>
                  </a:spcBef>
                  <a:buFont typeface="Arial" panose="020B0604020202020204" pitchFamily="34" charset="0"/>
                  <a:buChar char="•"/>
                  <a:defRPr sz="1013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1671638" indent="-128588" algn="l" defTabSz="514350" rtl="0" eaLnBrk="1" latinLnBrk="0" hangingPunct="1">
                  <a:lnSpc>
                    <a:spcPct val="90000"/>
                  </a:lnSpc>
                  <a:spcBef>
                    <a:spcPts val="281"/>
                  </a:spcBef>
                  <a:buFont typeface="Arial" panose="020B0604020202020204" pitchFamily="34" charset="0"/>
                  <a:buChar char="•"/>
                  <a:defRPr sz="1013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1928813" indent="-128588" algn="l" defTabSz="514350" rtl="0" eaLnBrk="1" latinLnBrk="0" hangingPunct="1">
                  <a:lnSpc>
                    <a:spcPct val="90000"/>
                  </a:lnSpc>
                  <a:spcBef>
                    <a:spcPts val="281"/>
                  </a:spcBef>
                  <a:buFont typeface="Arial" panose="020B0604020202020204" pitchFamily="34" charset="0"/>
                  <a:buChar char="•"/>
                  <a:defRPr sz="1013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185988" indent="-128588" algn="l" defTabSz="514350" rtl="0" eaLnBrk="1" latinLnBrk="0" hangingPunct="1">
                  <a:lnSpc>
                    <a:spcPct val="90000"/>
                  </a:lnSpc>
                  <a:spcBef>
                    <a:spcPts val="281"/>
                  </a:spcBef>
                  <a:buFont typeface="Arial" panose="020B0604020202020204" pitchFamily="34" charset="0"/>
                  <a:buChar char="•"/>
                  <a:defRPr sz="1013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514350" rtl="0" eaLnBrk="1" fontAlgn="auto" latinLnBrk="0" hangingPunct="1">
                  <a:lnSpc>
                    <a:spcPct val="90000"/>
                  </a:lnSpc>
                  <a:spcBef>
                    <a:spcPts val="563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Century Gothic"/>
                    <a:ea typeface="+mn-ea"/>
                    <a:cs typeface="+mn-cs"/>
                  </a:rPr>
                  <a:t>200</a:t>
                </a:r>
                <a:endPara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entury Gothic"/>
                  <a:ea typeface="+mn-ea"/>
                  <a:cs typeface="+mn-cs"/>
                </a:endParaRPr>
              </a:p>
            </p:txBody>
          </p:sp>
        </p:grpSp>
        <p:sp>
          <p:nvSpPr>
            <p:cNvPr id="83" name="Text Placeholder 322">
              <a:extLst>
                <a:ext uri="{FF2B5EF4-FFF2-40B4-BE49-F238E27FC236}">
                  <a16:creationId xmlns:a16="http://schemas.microsoft.com/office/drawing/2014/main" id="{3E20B5EE-23F4-447A-9041-B35E5E30FE31}"/>
                </a:ext>
              </a:extLst>
            </p:cNvPr>
            <p:cNvSpPr txBox="1">
              <a:spLocks/>
            </p:cNvSpPr>
            <p:nvPr/>
          </p:nvSpPr>
          <p:spPr>
            <a:xfrm>
              <a:off x="2183620" y="-1431347"/>
              <a:ext cx="1031952" cy="26347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514350" rtl="0" eaLnBrk="1" latinLnBrk="0" hangingPunct="1">
                <a:lnSpc>
                  <a:spcPct val="90000"/>
                </a:lnSpc>
                <a:spcBef>
                  <a:spcPts val="563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accent4"/>
                  </a:solidFill>
                  <a:latin typeface="+mn-lt"/>
                  <a:ea typeface="+mn-ea"/>
                  <a:cs typeface="+mn-cs"/>
                </a:defRPr>
              </a:lvl1pPr>
              <a:lvl2pPr marL="38576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2pPr>
              <a:lvl3pPr marL="64293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3pPr>
              <a:lvl4pPr marL="90011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4pPr>
              <a:lvl5pPr marL="115728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5pPr>
              <a:lvl6pPr marL="141446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67163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92881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18598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514350" rtl="0" eaLnBrk="1" fontAlgn="auto" latinLnBrk="0" hangingPunct="1">
                <a:lnSpc>
                  <a:spcPct val="90000"/>
                </a:lnSpc>
                <a:spcBef>
                  <a:spcPts val="563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Dipendenti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46893396-C67A-45A6-9B17-14BFD72B25FF}"/>
              </a:ext>
            </a:extLst>
          </p:cNvPr>
          <p:cNvGrpSpPr>
            <a:grpSpLocks noChangeAspect="1"/>
          </p:cNvGrpSpPr>
          <p:nvPr/>
        </p:nvGrpSpPr>
        <p:grpSpPr>
          <a:xfrm>
            <a:off x="4676481" y="1577476"/>
            <a:ext cx="1224000" cy="1224000"/>
            <a:chOff x="4737011" y="1744348"/>
            <a:chExt cx="1152000" cy="1152000"/>
          </a:xfrm>
        </p:grpSpPr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D80D5F62-3AAA-433C-9C27-C76011794E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737011" y="1744348"/>
              <a:ext cx="1152000" cy="1152000"/>
            </a:xfrm>
            <a:prstGeom prst="ellipse">
              <a:avLst/>
            </a:prstGeom>
            <a:solidFill>
              <a:schemeClr val="tx2">
                <a:alpha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 Antiqua"/>
                <a:ea typeface="+mn-ea"/>
                <a:cs typeface="+mn-cs"/>
              </a:endParaRPr>
            </a:p>
          </p:txBody>
        </p:sp>
        <p:sp>
          <p:nvSpPr>
            <p:cNvPr id="88" name="Text Placeholder 323">
              <a:extLst>
                <a:ext uri="{FF2B5EF4-FFF2-40B4-BE49-F238E27FC236}">
                  <a16:creationId xmlns:a16="http://schemas.microsoft.com/office/drawing/2014/main" id="{89019D83-6AC0-4610-A433-77B6C6894DED}"/>
                </a:ext>
              </a:extLst>
            </p:cNvPr>
            <p:cNvSpPr txBox="1">
              <a:spLocks/>
            </p:cNvSpPr>
            <p:nvPr/>
          </p:nvSpPr>
          <p:spPr>
            <a:xfrm>
              <a:off x="4933623" y="1937309"/>
              <a:ext cx="717188" cy="43300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514350" rtl="0" eaLnBrk="1" latinLnBrk="0" hangingPunct="1">
                <a:lnSpc>
                  <a:spcPct val="90000"/>
                </a:lnSpc>
                <a:spcBef>
                  <a:spcPts val="563"/>
                </a:spcBef>
                <a:buFont typeface="Arial" panose="020B0604020202020204" pitchFamily="34" charset="0"/>
                <a:buNone/>
                <a:defRPr sz="25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38576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2pPr>
              <a:lvl3pPr marL="64293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3pPr>
              <a:lvl4pPr marL="90011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4pPr>
              <a:lvl5pPr marL="115728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5pPr>
              <a:lvl6pPr marL="141446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67163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92881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18598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514350" rtl="0" eaLnBrk="1" fontAlgn="auto" latinLnBrk="0" hangingPunct="1">
                <a:lnSpc>
                  <a:spcPct val="90000"/>
                </a:lnSpc>
                <a:spcBef>
                  <a:spcPts val="563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entury Gothic"/>
                  <a:ea typeface="+mn-ea"/>
                  <a:cs typeface="+mn-cs"/>
                </a:rPr>
                <a:t>+</a:t>
              </a: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entury Gothic"/>
                  <a:ea typeface="+mn-ea"/>
                  <a:cs typeface="+mn-cs"/>
                </a:rPr>
                <a:t>20</a:t>
              </a:r>
            </a:p>
          </p:txBody>
        </p:sp>
        <p:sp>
          <p:nvSpPr>
            <p:cNvPr id="89" name="Text Placeholder 324">
              <a:extLst>
                <a:ext uri="{FF2B5EF4-FFF2-40B4-BE49-F238E27FC236}">
                  <a16:creationId xmlns:a16="http://schemas.microsoft.com/office/drawing/2014/main" id="{E9F47DC8-66B4-4994-8B7C-A7A224E39D66}"/>
                </a:ext>
              </a:extLst>
            </p:cNvPr>
            <p:cNvSpPr txBox="1">
              <a:spLocks/>
            </p:cNvSpPr>
            <p:nvPr/>
          </p:nvSpPr>
          <p:spPr>
            <a:xfrm>
              <a:off x="4790187" y="2320348"/>
              <a:ext cx="960697" cy="43300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514350" rtl="0" eaLnBrk="1" latinLnBrk="0" hangingPunct="1">
                <a:lnSpc>
                  <a:spcPts val="11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38576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2pPr>
              <a:lvl3pPr marL="64293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3pPr>
              <a:lvl4pPr marL="90011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4pPr>
              <a:lvl5pPr marL="115728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5pPr>
              <a:lvl6pPr marL="141446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67163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92881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18598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514350" rtl="0" eaLnBrk="1" fontAlgn="auto" latinLnBrk="0" hangingPunct="1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Anni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sul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mercato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90" name="Group 89">
            <a:extLst>
              <a:ext uri="{FF2B5EF4-FFF2-40B4-BE49-F238E27FC236}">
                <a16:creationId xmlns:a16="http://schemas.microsoft.com/office/drawing/2014/main" id="{C3A23B68-5AFE-49AE-AE9B-60DA1A57C822}"/>
              </a:ext>
            </a:extLst>
          </p:cNvPr>
          <p:cNvGrpSpPr>
            <a:grpSpLocks noChangeAspect="1"/>
          </p:cNvGrpSpPr>
          <p:nvPr/>
        </p:nvGrpSpPr>
        <p:grpSpPr>
          <a:xfrm>
            <a:off x="4688587" y="4161042"/>
            <a:ext cx="1224000" cy="1224000"/>
            <a:chOff x="6379330" y="923353"/>
            <a:chExt cx="936000" cy="936000"/>
          </a:xfrm>
          <a:solidFill>
            <a:srgbClr val="0066FF">
              <a:alpha val="30196"/>
            </a:srgbClr>
          </a:solidFill>
        </p:grpSpPr>
        <p:sp>
          <p:nvSpPr>
            <p:cNvPr id="91" name="Oval 90">
              <a:extLst>
                <a:ext uri="{FF2B5EF4-FFF2-40B4-BE49-F238E27FC236}">
                  <a16:creationId xmlns:a16="http://schemas.microsoft.com/office/drawing/2014/main" id="{70FB88F9-AFD6-43AB-9856-E712CD0332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379330" y="923353"/>
              <a:ext cx="936000" cy="936000"/>
            </a:xfrm>
            <a:prstGeom prst="ellipse">
              <a:avLst/>
            </a:prstGeom>
            <a:solidFill>
              <a:schemeClr val="tx2">
                <a:alpha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 Antiqua"/>
                <a:ea typeface="+mn-ea"/>
                <a:cs typeface="+mn-cs"/>
              </a:endParaRPr>
            </a:p>
          </p:txBody>
        </p:sp>
        <p:sp>
          <p:nvSpPr>
            <p:cNvPr id="92" name="Text Placeholder 319">
              <a:extLst>
                <a:ext uri="{FF2B5EF4-FFF2-40B4-BE49-F238E27FC236}">
                  <a16:creationId xmlns:a16="http://schemas.microsoft.com/office/drawing/2014/main" id="{8D6E24F6-CF60-4EBD-9552-1671D4ED8583}"/>
                </a:ext>
              </a:extLst>
            </p:cNvPr>
            <p:cNvSpPr txBox="1">
              <a:spLocks/>
            </p:cNvSpPr>
            <p:nvPr/>
          </p:nvSpPr>
          <p:spPr>
            <a:xfrm>
              <a:off x="6531005" y="1078415"/>
              <a:ext cx="600008" cy="433003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514350" rtl="0" eaLnBrk="1" latinLnBrk="0" hangingPunct="1">
                <a:lnSpc>
                  <a:spcPct val="90000"/>
                </a:lnSpc>
                <a:spcBef>
                  <a:spcPts val="563"/>
                </a:spcBef>
                <a:buFont typeface="Arial" panose="020B0604020202020204" pitchFamily="34" charset="0"/>
                <a:buNone/>
                <a:defRPr sz="25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38576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2pPr>
              <a:lvl3pPr marL="64293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3pPr>
              <a:lvl4pPr marL="90011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4pPr>
              <a:lvl5pPr marL="115728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5pPr>
              <a:lvl6pPr marL="141446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67163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92881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18598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514350" rtl="0" eaLnBrk="1" fontAlgn="auto" latinLnBrk="0" hangingPunct="1">
                <a:lnSpc>
                  <a:spcPct val="90000"/>
                </a:lnSpc>
                <a:spcBef>
                  <a:spcPts val="563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entury Gothic"/>
                  <a:ea typeface="+mn-ea"/>
                  <a:cs typeface="+mn-cs"/>
                </a:rPr>
                <a:t>12</a:t>
              </a:r>
            </a:p>
          </p:txBody>
        </p:sp>
        <p:sp>
          <p:nvSpPr>
            <p:cNvPr id="93" name="Text Placeholder 320">
              <a:extLst>
                <a:ext uri="{FF2B5EF4-FFF2-40B4-BE49-F238E27FC236}">
                  <a16:creationId xmlns:a16="http://schemas.microsoft.com/office/drawing/2014/main" id="{9D65AEC1-C3FD-47B7-80B9-8AB3B1EED211}"/>
                </a:ext>
              </a:extLst>
            </p:cNvPr>
            <p:cNvSpPr txBox="1">
              <a:spLocks/>
            </p:cNvSpPr>
            <p:nvPr/>
          </p:nvSpPr>
          <p:spPr>
            <a:xfrm>
              <a:off x="6446768" y="1416258"/>
              <a:ext cx="815758" cy="240123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514350" rtl="0" eaLnBrk="1" latinLnBrk="0" hangingPunct="1">
                <a:lnSpc>
                  <a:spcPct val="90000"/>
                </a:lnSpc>
                <a:spcBef>
                  <a:spcPts val="563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accent4"/>
                  </a:solidFill>
                  <a:latin typeface="+mn-lt"/>
                  <a:ea typeface="+mn-ea"/>
                  <a:cs typeface="+mn-cs"/>
                </a:defRPr>
              </a:lvl1pPr>
              <a:lvl2pPr marL="38576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2pPr>
              <a:lvl3pPr marL="64293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3pPr>
              <a:lvl4pPr marL="90011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4pPr>
              <a:lvl5pPr marL="115728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5pPr>
              <a:lvl6pPr marL="141446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67163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92881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18598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514350" rtl="0" eaLnBrk="1" fontAlgn="auto" latinLnBrk="0" hangingPunct="1">
                <a:lnSpc>
                  <a:spcPct val="90000"/>
                </a:lnSpc>
                <a:spcBef>
                  <a:spcPts val="563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Progetti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 di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ricerca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endParaRPr>
            </a:p>
          </p:txBody>
        </p: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3878B985-3252-4512-B59D-358B5C202A8E}"/>
              </a:ext>
            </a:extLst>
          </p:cNvPr>
          <p:cNvGrpSpPr>
            <a:grpSpLocks noChangeAspect="1"/>
          </p:cNvGrpSpPr>
          <p:nvPr/>
        </p:nvGrpSpPr>
        <p:grpSpPr>
          <a:xfrm>
            <a:off x="4688588" y="2864156"/>
            <a:ext cx="1224000" cy="1224000"/>
            <a:chOff x="4737011" y="1744348"/>
            <a:chExt cx="1152000" cy="1152000"/>
          </a:xfrm>
        </p:grpSpPr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157D0499-81BB-4D13-83EB-164D5F2C7F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4737011" y="1744348"/>
              <a:ext cx="1152000" cy="1152000"/>
            </a:xfrm>
            <a:prstGeom prst="ellipse">
              <a:avLst/>
            </a:prstGeom>
            <a:solidFill>
              <a:schemeClr val="tx2">
                <a:alpha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08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 Antiqua"/>
                <a:ea typeface="+mn-ea"/>
                <a:cs typeface="+mn-cs"/>
              </a:endParaRPr>
            </a:p>
          </p:txBody>
        </p:sp>
        <p:sp>
          <p:nvSpPr>
            <p:cNvPr id="96" name="Text Placeholder 323">
              <a:extLst>
                <a:ext uri="{FF2B5EF4-FFF2-40B4-BE49-F238E27FC236}">
                  <a16:creationId xmlns:a16="http://schemas.microsoft.com/office/drawing/2014/main" id="{05373F9D-28B0-4383-80E5-0E6019B0DEB6}"/>
                </a:ext>
              </a:extLst>
            </p:cNvPr>
            <p:cNvSpPr txBox="1">
              <a:spLocks/>
            </p:cNvSpPr>
            <p:nvPr/>
          </p:nvSpPr>
          <p:spPr>
            <a:xfrm>
              <a:off x="4934328" y="1936190"/>
              <a:ext cx="717188" cy="43300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514350" rtl="0" eaLnBrk="1" latinLnBrk="0" hangingPunct="1">
                <a:lnSpc>
                  <a:spcPct val="90000"/>
                </a:lnSpc>
                <a:spcBef>
                  <a:spcPts val="563"/>
                </a:spcBef>
                <a:buFont typeface="Arial" panose="020B0604020202020204" pitchFamily="34" charset="0"/>
                <a:buNone/>
                <a:defRPr sz="25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1pPr>
              <a:lvl2pPr marL="38576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2pPr>
              <a:lvl3pPr marL="64293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3pPr>
              <a:lvl4pPr marL="90011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4pPr>
              <a:lvl5pPr marL="115728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5pPr>
              <a:lvl6pPr marL="141446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67163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92881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18598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514350" rtl="0" eaLnBrk="1" fontAlgn="auto" latinLnBrk="0" hangingPunct="1">
                <a:lnSpc>
                  <a:spcPct val="90000"/>
                </a:lnSpc>
                <a:spcBef>
                  <a:spcPts val="563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entury Gothic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97" name="Text Placeholder 324">
              <a:extLst>
                <a:ext uri="{FF2B5EF4-FFF2-40B4-BE49-F238E27FC236}">
                  <a16:creationId xmlns:a16="http://schemas.microsoft.com/office/drawing/2014/main" id="{B85374A1-D691-42A9-9650-247AF46F081B}"/>
                </a:ext>
              </a:extLst>
            </p:cNvPr>
            <p:cNvSpPr txBox="1">
              <a:spLocks/>
            </p:cNvSpPr>
            <p:nvPr/>
          </p:nvSpPr>
          <p:spPr>
            <a:xfrm>
              <a:off x="4806443" y="2377244"/>
              <a:ext cx="960697" cy="43300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514350" rtl="0" eaLnBrk="1" latinLnBrk="0" hangingPunct="1">
                <a:lnSpc>
                  <a:spcPts val="11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9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38576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2pPr>
              <a:lvl3pPr marL="64293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3pPr>
              <a:lvl4pPr marL="90011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4pPr>
              <a:lvl5pPr marL="115728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bg1"/>
                  </a:solidFill>
                  <a:latin typeface="+mj-lt"/>
                  <a:ea typeface="+mn-ea"/>
                  <a:cs typeface="+mn-cs"/>
                </a:defRPr>
              </a:lvl5pPr>
              <a:lvl6pPr marL="141446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67163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928813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185988" indent="-128588" algn="l" defTabSz="514350" rtl="0" eaLnBrk="1" latinLnBrk="0" hangingPunct="1">
                <a:lnSpc>
                  <a:spcPct val="90000"/>
                </a:lnSpc>
                <a:spcBef>
                  <a:spcPts val="281"/>
                </a:spcBef>
                <a:buFont typeface="Arial" panose="020B0604020202020204" pitchFamily="34" charset="0"/>
                <a:buChar char="•"/>
                <a:defRPr sz="1013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514350" rtl="0" eaLnBrk="1" fontAlgn="auto" latinLnBrk="0" hangingPunct="1">
                <a:lnSpc>
                  <a:spcPts val="11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  <a:ea typeface="+mn-ea"/>
                  <a:cs typeface="+mn-cs"/>
                </a:rPr>
                <a:t>Sedi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endParaRPr>
            </a:p>
          </p:txBody>
        </p:sp>
      </p:grpSp>
      <p:pic>
        <p:nvPicPr>
          <p:cNvPr id="54" name="Picture 53">
            <a:extLst>
              <a:ext uri="{FF2B5EF4-FFF2-40B4-BE49-F238E27FC236}">
                <a16:creationId xmlns:a16="http://schemas.microsoft.com/office/drawing/2014/main" id="{8CF02547-40AF-4365-BC1E-9776D284D0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" y="0"/>
            <a:ext cx="1304148" cy="1186745"/>
          </a:xfrm>
          <a:prstGeom prst="rect">
            <a:avLst/>
          </a:prstGeom>
        </p:spPr>
      </p:pic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64ABB9F1-DB53-4A8C-AC34-3E3CCB8141DE}"/>
              </a:ext>
            </a:extLst>
          </p:cNvPr>
          <p:cNvCxnSpPr/>
          <p:nvPr/>
        </p:nvCxnSpPr>
        <p:spPr>
          <a:xfrm>
            <a:off x="7625985" y="2446388"/>
            <a:ext cx="0" cy="2016000"/>
          </a:xfrm>
          <a:prstGeom prst="line">
            <a:avLst/>
          </a:prstGeom>
          <a:ln>
            <a:solidFill>
              <a:schemeClr val="bg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00504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4" grpId="0" animBg="1"/>
      <p:bldP spid="7" grpId="0" animBg="1"/>
      <p:bldP spid="58" grpId="0" animBg="1"/>
      <p:bldP spid="8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>
            <a:extLst>
              <a:ext uri="{FF2B5EF4-FFF2-40B4-BE49-F238E27FC236}">
                <a16:creationId xmlns:a16="http://schemas.microsoft.com/office/drawing/2014/main" id="{0A7E032E-F2FE-4167-8615-A5A907830C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0890"/>
          <a:stretch/>
        </p:blipFill>
        <p:spPr>
          <a:xfrm>
            <a:off x="7519481" y="1"/>
            <a:ext cx="4672520" cy="6858000"/>
          </a:xfrm>
          <a:prstGeom prst="rect">
            <a:avLst/>
          </a:prstGeom>
        </p:spPr>
      </p:pic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50A71BDD-0F62-4351-9EA8-BCD4F6DA561D}"/>
              </a:ext>
            </a:extLst>
          </p:cNvPr>
          <p:cNvSpPr/>
          <p:nvPr/>
        </p:nvSpPr>
        <p:spPr>
          <a:xfrm>
            <a:off x="3124201" y="2315287"/>
            <a:ext cx="5962649" cy="946140"/>
          </a:xfrm>
          <a:prstGeom prst="roundRect">
            <a:avLst/>
          </a:prstGeom>
          <a:solidFill>
            <a:srgbClr val="25B7AB">
              <a:alpha val="50000"/>
            </a:srgbClr>
          </a:solidFill>
          <a:ln>
            <a:noFill/>
          </a:ln>
          <a:effectLst/>
        </p:spPr>
        <p:txBody>
          <a:bodyPr lIns="121899" tIns="60950" rIns="121899" bIns="6095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CED86CD-F603-4A2C-B50C-1C35424C78B6}"/>
              </a:ext>
            </a:extLst>
          </p:cNvPr>
          <p:cNvSpPr/>
          <p:nvPr/>
        </p:nvSpPr>
        <p:spPr>
          <a:xfrm>
            <a:off x="3124198" y="4281224"/>
            <a:ext cx="5962649" cy="624151"/>
          </a:xfrm>
          <a:prstGeom prst="roundRect">
            <a:avLst/>
          </a:prstGeom>
          <a:solidFill>
            <a:srgbClr val="7EC44E">
              <a:alpha val="50000"/>
            </a:srgbClr>
          </a:solidFill>
          <a:ln>
            <a:noFill/>
          </a:ln>
          <a:effectLst/>
        </p:spPr>
        <p:txBody>
          <a:bodyPr lIns="121899" tIns="60950" rIns="121899" bIns="6095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440E9E8-0198-4146-AA35-2DB83368C637}"/>
              </a:ext>
            </a:extLst>
          </p:cNvPr>
          <p:cNvSpPr/>
          <p:nvPr/>
        </p:nvSpPr>
        <p:spPr>
          <a:xfrm>
            <a:off x="3124200" y="3374453"/>
            <a:ext cx="5962649" cy="793737"/>
          </a:xfrm>
          <a:prstGeom prst="roundRect">
            <a:avLst/>
          </a:prstGeom>
          <a:solidFill>
            <a:srgbClr val="5BBE77">
              <a:alpha val="50000"/>
            </a:srgbClr>
          </a:solidFill>
          <a:ln>
            <a:noFill/>
          </a:ln>
          <a:effectLst/>
        </p:spPr>
        <p:txBody>
          <a:bodyPr lIns="121899" tIns="60950" rIns="121899" bIns="6095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 Light"/>
              <a:ea typeface="+mn-ea"/>
              <a:cs typeface="+mn-c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C0FB1CE-3C83-4896-8662-0EC76A4DB279}"/>
              </a:ext>
            </a:extLst>
          </p:cNvPr>
          <p:cNvSpPr txBox="1"/>
          <p:nvPr/>
        </p:nvSpPr>
        <p:spPr>
          <a:xfrm>
            <a:off x="260592" y="3364897"/>
            <a:ext cx="1828799" cy="369338"/>
          </a:xfrm>
          <a:prstGeom prst="rect">
            <a:avLst/>
          </a:prstGeom>
          <a:noFill/>
        </p:spPr>
        <p:txBody>
          <a:bodyPr wrap="square" lIns="91445" tIns="45723" rIns="91445" bIns="45723" rtlCol="0">
            <a:spAutoFit/>
          </a:bodyPr>
          <a:lstStyle/>
          <a:p>
            <a:r>
              <a:rPr lang="en-MY" b="1" dirty="0">
                <a:solidFill>
                  <a:srgbClr val="2B2B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 Medium" panose="020F0602020204030203" pitchFamily="34" charset="0"/>
                <a:cs typeface="Lato Medium" panose="020F0602020204030203" pitchFamily="34" charset="0"/>
              </a:rPr>
              <a:t>PAC</a:t>
            </a:r>
            <a:endParaRPr lang="id-ID" b="1" dirty="0">
              <a:solidFill>
                <a:srgbClr val="2B2B2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Medium" panose="020F0602020204030203" pitchFamily="34" charset="0"/>
              <a:cs typeface="Lato Medium" panose="020F0602020204030203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655DCD2-EF65-4776-B534-2ED58B3892FF}"/>
              </a:ext>
            </a:extLst>
          </p:cNvPr>
          <p:cNvSpPr txBox="1"/>
          <p:nvPr/>
        </p:nvSpPr>
        <p:spPr>
          <a:xfrm>
            <a:off x="226358" y="2351489"/>
            <a:ext cx="2993339" cy="369338"/>
          </a:xfrm>
          <a:prstGeom prst="rect">
            <a:avLst/>
          </a:prstGeom>
          <a:noFill/>
        </p:spPr>
        <p:txBody>
          <a:bodyPr wrap="square" lIns="91445" tIns="45723" rIns="91445" bIns="45723" rtlCol="0">
            <a:spAutoFit/>
          </a:bodyPr>
          <a:lstStyle/>
          <a:p>
            <a:r>
              <a:rPr lang="en-MY" b="1" dirty="0">
                <a:solidFill>
                  <a:srgbClr val="2B2B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 Medium" panose="020F0602020204030203" pitchFamily="34" charset="0"/>
                <a:cs typeface="Lato Medium" panose="020F0602020204030203" pitchFamily="34" charset="0"/>
              </a:rPr>
              <a:t>PAL</a:t>
            </a:r>
            <a:endParaRPr lang="id-ID" b="1" dirty="0">
              <a:solidFill>
                <a:srgbClr val="2B2B2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Medium" panose="020F0602020204030203" pitchFamily="34" charset="0"/>
              <a:cs typeface="Lato Medium" panose="020F060202020403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1A4245F-859D-4DA8-9DB9-FF359C9FF7EC}"/>
              </a:ext>
            </a:extLst>
          </p:cNvPr>
          <p:cNvSpPr txBox="1"/>
          <p:nvPr/>
        </p:nvSpPr>
        <p:spPr>
          <a:xfrm>
            <a:off x="260592" y="4284805"/>
            <a:ext cx="2993339" cy="369338"/>
          </a:xfrm>
          <a:prstGeom prst="rect">
            <a:avLst/>
          </a:prstGeom>
          <a:noFill/>
        </p:spPr>
        <p:txBody>
          <a:bodyPr wrap="square" lIns="91445" tIns="45723" rIns="91445" bIns="45723" rtlCol="0">
            <a:spAutoFit/>
          </a:bodyPr>
          <a:lstStyle/>
          <a:p>
            <a:r>
              <a:rPr lang="en-MY" b="1" dirty="0">
                <a:solidFill>
                  <a:srgbClr val="2B2B2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ato Medium" panose="020F0602020204030203" pitchFamily="34" charset="0"/>
                <a:cs typeface="Lato Medium" panose="020F0602020204030203" pitchFamily="34" charset="0"/>
              </a:rPr>
              <a:t>Industry &amp; Private</a:t>
            </a:r>
            <a:endParaRPr lang="id-ID" b="1" dirty="0">
              <a:solidFill>
                <a:srgbClr val="2B2B2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Medium" panose="020F0602020204030203" pitchFamily="34" charset="0"/>
              <a:cs typeface="Lato Medium" panose="020F0602020204030203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C3446BB-960E-42D2-B5DF-0913014629C1}"/>
              </a:ext>
            </a:extLst>
          </p:cNvPr>
          <p:cNvSpPr txBox="1"/>
          <p:nvPr/>
        </p:nvSpPr>
        <p:spPr>
          <a:xfrm>
            <a:off x="245743" y="3784220"/>
            <a:ext cx="31432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 dirty="0" err="1">
                <a:solidFill>
                  <a:srgbClr val="2B2B2B"/>
                </a:solidFill>
                <a:latin typeface="Lato Light"/>
                <a:cs typeface="Calibri Light"/>
              </a:rPr>
              <a:t>Pubblica</a:t>
            </a:r>
            <a:r>
              <a:rPr lang="en-US" sz="1400" dirty="0">
                <a:solidFill>
                  <a:srgbClr val="2B2B2B"/>
                </a:solidFill>
                <a:latin typeface="Lato Light"/>
                <a:cs typeface="Calibri Light"/>
              </a:rPr>
              <a:t> </a:t>
            </a:r>
            <a:r>
              <a:rPr lang="en-US" sz="1400" dirty="0" err="1">
                <a:solidFill>
                  <a:srgbClr val="2B2B2B"/>
                </a:solidFill>
                <a:latin typeface="Lato Light"/>
                <a:cs typeface="Calibri Light"/>
              </a:rPr>
              <a:t>Amministrazione</a:t>
            </a:r>
            <a:r>
              <a:rPr lang="en-US" sz="1400" dirty="0">
                <a:solidFill>
                  <a:srgbClr val="2B2B2B"/>
                </a:solidFill>
                <a:latin typeface="Lato Light"/>
                <a:cs typeface="Calibri Light"/>
              </a:rPr>
              <a:t> Centrale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A8BBFEEA-B9D1-498B-8893-EC02C22863B9}"/>
              </a:ext>
            </a:extLst>
          </p:cNvPr>
          <p:cNvSpPr txBox="1"/>
          <p:nvPr/>
        </p:nvSpPr>
        <p:spPr>
          <a:xfrm>
            <a:off x="211252" y="2743399"/>
            <a:ext cx="3126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rgbClr val="2B2B2B"/>
                </a:solidFill>
                <a:latin typeface="Lato Light"/>
                <a:cs typeface="Calibri Light"/>
              </a:rPr>
              <a:t>Pubblica</a:t>
            </a:r>
            <a:r>
              <a:rPr lang="en-US" sz="1400" dirty="0">
                <a:solidFill>
                  <a:srgbClr val="2B2B2B"/>
                </a:solidFill>
                <a:latin typeface="Lato Light"/>
                <a:cs typeface="Calibri Light"/>
              </a:rPr>
              <a:t> </a:t>
            </a:r>
            <a:r>
              <a:rPr lang="en-US" sz="1400" dirty="0" err="1">
                <a:solidFill>
                  <a:srgbClr val="2B2B2B"/>
                </a:solidFill>
                <a:latin typeface="Lato Light"/>
                <a:cs typeface="Calibri Light"/>
              </a:rPr>
              <a:t>Amministrazione</a:t>
            </a:r>
            <a:r>
              <a:rPr lang="en-US" sz="1400" dirty="0">
                <a:solidFill>
                  <a:srgbClr val="2B2B2B"/>
                </a:solidFill>
                <a:latin typeface="Lato Light"/>
                <a:cs typeface="Calibri Light"/>
              </a:rPr>
              <a:t> Locale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56F46D6-D0B2-48F4-9CDD-F5D92FDFCB62}"/>
              </a:ext>
            </a:extLst>
          </p:cNvPr>
          <p:cNvSpPr txBox="1"/>
          <p:nvPr/>
        </p:nvSpPr>
        <p:spPr>
          <a:xfrm>
            <a:off x="245743" y="4624213"/>
            <a:ext cx="3143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rgbClr val="2B2B2B"/>
                </a:solidFill>
                <a:latin typeface="Lato Light"/>
                <a:cs typeface="Calibri Light"/>
              </a:rPr>
              <a:t>Energy, Environment, </a:t>
            </a:r>
            <a:r>
              <a:rPr lang="en-US" sz="1400" dirty="0" err="1">
                <a:solidFill>
                  <a:srgbClr val="2B2B2B"/>
                </a:solidFill>
                <a:latin typeface="Lato Light"/>
                <a:cs typeface="Calibri Light"/>
              </a:rPr>
              <a:t>SmartCities</a:t>
            </a:r>
            <a:r>
              <a:rPr lang="en-US" sz="1400" dirty="0">
                <a:solidFill>
                  <a:srgbClr val="2B2B2B"/>
                </a:solidFill>
                <a:latin typeface="Lato Light"/>
                <a:cs typeface="Calibri Light"/>
              </a:rPr>
              <a:t>, </a:t>
            </a:r>
            <a:r>
              <a:rPr lang="en-US" sz="1400" dirty="0" err="1">
                <a:solidFill>
                  <a:srgbClr val="2B2B2B"/>
                </a:solidFill>
                <a:latin typeface="Lato Light"/>
                <a:cs typeface="Calibri Light"/>
              </a:rPr>
              <a:t>SmartMobility</a:t>
            </a:r>
            <a:r>
              <a:rPr lang="en-US" sz="1400" dirty="0">
                <a:solidFill>
                  <a:srgbClr val="2B2B2B"/>
                </a:solidFill>
                <a:latin typeface="Lato Light"/>
                <a:cs typeface="Calibri Light"/>
              </a:rPr>
              <a:t>, Gambling 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BC5AA052-60F5-41A9-9D14-20094571646D}"/>
              </a:ext>
            </a:extLst>
          </p:cNvPr>
          <p:cNvSpPr/>
          <p:nvPr/>
        </p:nvSpPr>
        <p:spPr>
          <a:xfrm>
            <a:off x="3861872" y="1600200"/>
            <a:ext cx="1408101" cy="4041606"/>
          </a:xfrm>
          <a:prstGeom prst="roundRect">
            <a:avLst/>
          </a:prstGeom>
          <a:solidFill>
            <a:srgbClr val="27A6C2">
              <a:alpha val="69804"/>
            </a:srgb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lIns="121899" tIns="60950" rIns="121899" bIns="60950"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Digital Innovation</a:t>
            </a: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4FB93AC7-EFE3-4740-B855-BC799AC54277}"/>
              </a:ext>
            </a:extLst>
          </p:cNvPr>
          <p:cNvSpPr/>
          <p:nvPr/>
        </p:nvSpPr>
        <p:spPr>
          <a:xfrm>
            <a:off x="5394101" y="1600200"/>
            <a:ext cx="1408101" cy="4041606"/>
          </a:xfrm>
          <a:prstGeom prst="roundRect">
            <a:avLst/>
          </a:prstGeom>
          <a:solidFill>
            <a:srgbClr val="27A6C2">
              <a:alpha val="69804"/>
            </a:srgb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lIns="121899" tIns="60950" rIns="121899" bIns="60950"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SW Factory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7335F751-E01E-4200-B5FD-CED92C3F2068}"/>
              </a:ext>
            </a:extLst>
          </p:cNvPr>
          <p:cNvSpPr/>
          <p:nvPr/>
        </p:nvSpPr>
        <p:spPr>
          <a:xfrm>
            <a:off x="6930197" y="1597598"/>
            <a:ext cx="1408101" cy="4041606"/>
          </a:xfrm>
          <a:prstGeom prst="roundRect">
            <a:avLst/>
          </a:prstGeom>
          <a:solidFill>
            <a:srgbClr val="27A6C2">
              <a:alpha val="69804"/>
            </a:srgb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lIns="121899" tIns="60950" rIns="121899" bIns="60950"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 Light"/>
                <a:ea typeface="+mn-ea"/>
                <a:cs typeface="+mn-cs"/>
              </a:rPr>
              <a:t>Cyber Security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12150D3-FC17-465F-A523-B86165EF9659}"/>
              </a:ext>
            </a:extLst>
          </p:cNvPr>
          <p:cNvCxnSpPr/>
          <p:nvPr/>
        </p:nvCxnSpPr>
        <p:spPr>
          <a:xfrm>
            <a:off x="194191" y="2740521"/>
            <a:ext cx="2844000" cy="0"/>
          </a:xfrm>
          <a:prstGeom prst="line">
            <a:avLst/>
          </a:prstGeom>
          <a:noFill/>
          <a:ln w="19050" cap="flat" cmpd="sng" algn="ctr">
            <a:solidFill>
              <a:srgbClr val="25B7AB"/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A3A5ADF2-8A5D-40E3-850D-5FA267B1DE8F}"/>
              </a:ext>
            </a:extLst>
          </p:cNvPr>
          <p:cNvCxnSpPr/>
          <p:nvPr/>
        </p:nvCxnSpPr>
        <p:spPr>
          <a:xfrm>
            <a:off x="177016" y="3748521"/>
            <a:ext cx="2880000" cy="0"/>
          </a:xfrm>
          <a:prstGeom prst="line">
            <a:avLst/>
          </a:prstGeom>
          <a:noFill/>
          <a:ln w="19050" cap="flat" cmpd="sng" algn="ctr">
            <a:solidFill>
              <a:srgbClr val="5BBE77"/>
            </a:solidFill>
            <a:prstDash val="solid"/>
            <a:miter lim="800000"/>
            <a:headEnd type="oval"/>
            <a:tailEnd type="oval"/>
          </a:ln>
          <a:effectLst/>
        </p:spPr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576140FE-6E3F-47E1-9C6A-013C86D0FB7B}"/>
              </a:ext>
            </a:extLst>
          </p:cNvPr>
          <p:cNvCxnSpPr/>
          <p:nvPr/>
        </p:nvCxnSpPr>
        <p:spPr>
          <a:xfrm>
            <a:off x="211252" y="4641159"/>
            <a:ext cx="2844000" cy="0"/>
          </a:xfrm>
          <a:prstGeom prst="line">
            <a:avLst/>
          </a:prstGeom>
          <a:noFill/>
          <a:ln w="19050" cap="flat" cmpd="sng" algn="ctr">
            <a:solidFill>
              <a:srgbClr val="7EC44E"/>
            </a:solidFill>
            <a:prstDash val="solid"/>
            <a:miter lim="800000"/>
            <a:headEnd type="oval"/>
            <a:tailEnd type="oval"/>
          </a:ln>
          <a:effectLst/>
        </p:spPr>
      </p:cxn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C9B574FB-F02E-41A6-9B42-B55922A2E6AD}"/>
              </a:ext>
            </a:extLst>
          </p:cNvPr>
          <p:cNvSpPr/>
          <p:nvPr/>
        </p:nvSpPr>
        <p:spPr>
          <a:xfrm>
            <a:off x="3638715" y="5095876"/>
            <a:ext cx="4952835" cy="898698"/>
          </a:xfrm>
          <a:prstGeom prst="roundRect">
            <a:avLst/>
          </a:prstGeom>
          <a:solidFill>
            <a:srgbClr val="2099D8">
              <a:lumMod val="75000"/>
              <a:alpha val="69804"/>
            </a:srgbClr>
          </a:solidFill>
          <a:ln>
            <a:noFill/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lIns="121899" tIns="60950" rIns="121899" bIns="6095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ato Light"/>
                <a:ea typeface="+mn-ea"/>
                <a:cs typeface="+mn-cs"/>
              </a:rPr>
              <a:t>R</a:t>
            </a: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Lato Light"/>
                <a:ea typeface="+mn-ea"/>
                <a:cs typeface="+mn-cs"/>
              </a:rPr>
              <a:t>&amp;D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Lato Light"/>
              <a:ea typeface="+mn-ea"/>
              <a:cs typeface="+mn-cs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EEAA55BF-975A-481F-9625-0B74126534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" y="0"/>
            <a:ext cx="1304148" cy="1186745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24176B71-FBF7-9544-5110-AD59F7D63FF8}"/>
              </a:ext>
            </a:extLst>
          </p:cNvPr>
          <p:cNvSpPr/>
          <p:nvPr/>
        </p:nvSpPr>
        <p:spPr>
          <a:xfrm>
            <a:off x="2688116" y="396154"/>
            <a:ext cx="6103344" cy="85343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84380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1" grpId="0"/>
      <p:bldP spid="42" grpId="0"/>
      <p:bldP spid="43" grpId="0" animBg="1"/>
      <p:bldP spid="44" grpId="0" animBg="1"/>
      <p:bldP spid="45" grpId="0" animBg="1"/>
      <p:bldP spid="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90F0C0D-0852-4C1D-BF7F-F1F76F8026F1}"/>
              </a:ext>
            </a:extLst>
          </p:cNvPr>
          <p:cNvSpPr/>
          <p:nvPr/>
        </p:nvSpPr>
        <p:spPr>
          <a:xfrm>
            <a:off x="-2" y="1287780"/>
            <a:ext cx="12192002" cy="428244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3BEAA085-A950-4CB9-B284-F8F6DFD1CD90}"/>
              </a:ext>
            </a:extLst>
          </p:cNvPr>
          <p:cNvCxnSpPr/>
          <p:nvPr/>
        </p:nvCxnSpPr>
        <p:spPr>
          <a:xfrm>
            <a:off x="551090" y="3668713"/>
            <a:ext cx="0" cy="1545771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uppo 2">
            <a:extLst>
              <a:ext uri="{FF2B5EF4-FFF2-40B4-BE49-F238E27FC236}">
                <a16:creationId xmlns:a16="http://schemas.microsoft.com/office/drawing/2014/main" id="{24B1850A-AB2B-1E52-C126-C6207FF5736A}"/>
              </a:ext>
            </a:extLst>
          </p:cNvPr>
          <p:cNvGrpSpPr/>
          <p:nvPr/>
        </p:nvGrpSpPr>
        <p:grpSpPr>
          <a:xfrm>
            <a:off x="306609" y="2324100"/>
            <a:ext cx="4477689" cy="3020701"/>
            <a:chOff x="306609" y="2324100"/>
            <a:chExt cx="4477689" cy="3020701"/>
          </a:xfrm>
        </p:grpSpPr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88B98FF9-69A6-4C17-ACF2-7EB3A259F9D7}"/>
                </a:ext>
              </a:extLst>
            </p:cNvPr>
            <p:cNvSpPr/>
            <p:nvPr/>
          </p:nvSpPr>
          <p:spPr>
            <a:xfrm>
              <a:off x="551089" y="4421471"/>
              <a:ext cx="423320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it-IT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ato Light"/>
                </a:rPr>
                <a:t>Pioniera dell’intelligenza artificiale opera nel settore della computer vision con una soluzioni software brevettate.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55BFBDD-0BF4-4897-AD28-B81E127C51CF}"/>
                </a:ext>
              </a:extLst>
            </p:cNvPr>
            <p:cNvGrpSpPr/>
            <p:nvPr/>
          </p:nvGrpSpPr>
          <p:grpSpPr>
            <a:xfrm>
              <a:off x="306609" y="2324100"/>
              <a:ext cx="2593679" cy="1209675"/>
              <a:chOff x="8736234" y="1704975"/>
              <a:chExt cx="2593679" cy="1209675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EB06745C-1047-4C49-AC91-65DF79D738F3}"/>
                  </a:ext>
                </a:extLst>
              </p:cNvPr>
              <p:cNvSpPr/>
              <p:nvPr/>
            </p:nvSpPr>
            <p:spPr>
              <a:xfrm>
                <a:off x="8736234" y="1704975"/>
                <a:ext cx="2593679" cy="1209675"/>
              </a:xfrm>
              <a:prstGeom prst="roundRect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17" name="Immagine 4" descr="Logo Reco 3.26.jpg">
                <a:extLst>
                  <a:ext uri="{FF2B5EF4-FFF2-40B4-BE49-F238E27FC236}">
                    <a16:creationId xmlns:a16="http://schemas.microsoft.com/office/drawing/2014/main" id="{4D030EB5-AB2B-49CB-8B64-EB6C90F934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8884921" y="1938280"/>
                <a:ext cx="2296304" cy="684916"/>
              </a:xfrm>
              <a:prstGeom prst="rect">
                <a:avLst/>
              </a:prstGeom>
            </p:spPr>
          </p:pic>
        </p:grpSp>
      </p:grp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09373AF-5E0D-4E03-82A3-072A830C6568}"/>
              </a:ext>
            </a:extLst>
          </p:cNvPr>
          <p:cNvCxnSpPr/>
          <p:nvPr/>
        </p:nvCxnSpPr>
        <p:spPr>
          <a:xfrm>
            <a:off x="11661849" y="3709688"/>
            <a:ext cx="0" cy="1545771"/>
          </a:xfrm>
          <a:prstGeom prst="line">
            <a:avLst/>
          </a:prstGeom>
          <a:ln w="12700"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uppo 4">
            <a:extLst>
              <a:ext uri="{FF2B5EF4-FFF2-40B4-BE49-F238E27FC236}">
                <a16:creationId xmlns:a16="http://schemas.microsoft.com/office/drawing/2014/main" id="{41F24682-EE37-B895-5A5C-AC5D0C726630}"/>
              </a:ext>
            </a:extLst>
          </p:cNvPr>
          <p:cNvGrpSpPr/>
          <p:nvPr/>
        </p:nvGrpSpPr>
        <p:grpSpPr>
          <a:xfrm>
            <a:off x="6848477" y="2324100"/>
            <a:ext cx="5083414" cy="3020701"/>
            <a:chOff x="6848477" y="2324100"/>
            <a:chExt cx="5083414" cy="3020701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606F0DA8-BCBC-46AD-B67E-37194229EE61}"/>
                </a:ext>
              </a:extLst>
            </p:cNvPr>
            <p:cNvSpPr/>
            <p:nvPr/>
          </p:nvSpPr>
          <p:spPr>
            <a:xfrm>
              <a:off x="6848477" y="4421471"/>
              <a:ext cx="4813371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/>
              <a:r>
                <a:rPr lang="it-IT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ato Light"/>
                </a:rPr>
                <a:t>Servizi di consulenza specialistica in ambito Privacy, CAD, Trasparenza della Pubblica Amministrazione.</a:t>
              </a: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90C05B6-D5BF-4966-BAC1-FC2E35C421E4}"/>
                </a:ext>
              </a:extLst>
            </p:cNvPr>
            <p:cNvGrpSpPr/>
            <p:nvPr/>
          </p:nvGrpSpPr>
          <p:grpSpPr>
            <a:xfrm>
              <a:off x="9338222" y="2324100"/>
              <a:ext cx="2593669" cy="1209675"/>
              <a:chOff x="7974121" y="2021112"/>
              <a:chExt cx="2515527" cy="1545772"/>
            </a:xfrm>
          </p:grpSpPr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CCC0A292-0CBE-4302-B239-617EE12B242B}"/>
                  </a:ext>
                </a:extLst>
              </p:cNvPr>
              <p:cNvSpPr/>
              <p:nvPr/>
            </p:nvSpPr>
            <p:spPr>
              <a:xfrm>
                <a:off x="7974121" y="2021112"/>
                <a:ext cx="2515527" cy="1545772"/>
              </a:xfrm>
              <a:prstGeom prst="roundRect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pic>
            <p:nvPicPr>
              <p:cNvPr id="20" name="Picture 19">
                <a:extLst>
                  <a:ext uri="{FF2B5EF4-FFF2-40B4-BE49-F238E27FC236}">
                    <a16:creationId xmlns:a16="http://schemas.microsoft.com/office/drawing/2014/main" id="{D66DB686-4A74-47BB-BE28-425FF0BC094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246594" y="2186050"/>
                <a:ext cx="1892429" cy="1380834"/>
              </a:xfrm>
              <a:prstGeom prst="rect">
                <a:avLst/>
              </a:prstGeom>
            </p:spPr>
          </p:pic>
        </p:grp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945437B0-614B-4F4C-B7BB-37F74E3E55CC}"/>
              </a:ext>
            </a:extLst>
          </p:cNvPr>
          <p:cNvSpPr txBox="1"/>
          <p:nvPr/>
        </p:nvSpPr>
        <p:spPr>
          <a:xfrm>
            <a:off x="4918221" y="1232023"/>
            <a:ext cx="80804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Gruppo</a:t>
            </a:r>
            <a:endParaRPr lang="en-MY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4385B3B-F361-4776-A26B-333574C86A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" y="0"/>
            <a:ext cx="1304148" cy="1186745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73899D99-1B70-4D9F-A0B6-B30E617F3D41}"/>
              </a:ext>
            </a:extLst>
          </p:cNvPr>
          <p:cNvSpPr/>
          <p:nvPr/>
        </p:nvSpPr>
        <p:spPr>
          <a:xfrm>
            <a:off x="-3" y="5664017"/>
            <a:ext cx="12192002" cy="1193984"/>
          </a:xfrm>
          <a:prstGeom prst="rect">
            <a:avLst/>
          </a:prstGeom>
          <a:solidFill>
            <a:srgbClr val="5B9BD5">
              <a:alpha val="69804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79319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lide Number Placeholder 34">
            <a:extLst>
              <a:ext uri="{FF2B5EF4-FFF2-40B4-BE49-F238E27FC236}">
                <a16:creationId xmlns:a16="http://schemas.microsoft.com/office/drawing/2014/main" id="{2DD84183-8918-4B86-8418-5094E7C47E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C2E478F-E849-4A8C-AF1F-CBCC78A7CBFA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444DFD-7D56-4BEF-8197-8F63121ABC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0483" y="0"/>
            <a:ext cx="6011517" cy="6858000"/>
          </a:xfrm>
          <a:prstGeom prst="rect">
            <a:avLst/>
          </a:prstGeom>
        </p:spPr>
      </p:pic>
      <p:sp>
        <p:nvSpPr>
          <p:cNvPr id="37" name="Title 7">
            <a:extLst>
              <a:ext uri="{FF2B5EF4-FFF2-40B4-BE49-F238E27FC236}">
                <a16:creationId xmlns:a16="http://schemas.microsoft.com/office/drawing/2014/main" id="{9242906C-8FFE-4CD8-A865-3E003262DDC2}"/>
              </a:ext>
            </a:extLst>
          </p:cNvPr>
          <p:cNvSpPr txBox="1">
            <a:spLocks/>
          </p:cNvSpPr>
          <p:nvPr/>
        </p:nvSpPr>
        <p:spPr>
          <a:xfrm>
            <a:off x="72061" y="72474"/>
            <a:ext cx="7566989" cy="5739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6000" kern="1200" cap="all" spc="3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>
                <a:solidFill>
                  <a:srgbClr val="006EA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Prodotto e Tecnologia – IL SEP</a:t>
            </a:r>
          </a:p>
        </p:txBody>
      </p:sp>
      <p:sp>
        <p:nvSpPr>
          <p:cNvPr id="38" name="Rettangolo 20">
            <a:extLst>
              <a:ext uri="{FF2B5EF4-FFF2-40B4-BE49-F238E27FC236}">
                <a16:creationId xmlns:a16="http://schemas.microsoft.com/office/drawing/2014/main" id="{467339AF-2666-4746-9932-561B333B14BE}"/>
              </a:ext>
            </a:extLst>
          </p:cNvPr>
          <p:cNvSpPr/>
          <p:nvPr/>
        </p:nvSpPr>
        <p:spPr>
          <a:xfrm>
            <a:off x="157722" y="895084"/>
            <a:ext cx="7566989" cy="11657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it-IT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L’azienda produce e commercializza </a:t>
            </a:r>
            <a:r>
              <a:rPr lang="it-IT" sz="1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suite gestionali </a:t>
            </a:r>
            <a:r>
              <a:rPr lang="it-IT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specializzate per le attività degli Enti locali. 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it-IT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 queste, la piattaforma </a:t>
            </a:r>
            <a:r>
              <a:rPr lang="it-IT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SEP – Sistema per Enti Pubblici </a:t>
            </a:r>
            <a:r>
              <a:rPr lang="it-IT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it-IT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è l’ammiraglia per il segmento PAL  interamente prodotta da Parsec anche grazie all’ampia competenza del proprio personale su tutte le tematiche della PA Digitale. </a:t>
            </a:r>
          </a:p>
          <a:p>
            <a: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r>
              <a:rPr lang="it-IT" sz="1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SEP è anche SaaS sul Cloud della PA. </a:t>
            </a:r>
            <a:r>
              <a:rPr lang="it-IT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Pertanto ci consente di lavorare ovunque siamo, anche in modalità mobile.</a:t>
            </a:r>
          </a:p>
          <a:p>
            <a:pPr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endParaRPr lang="it-IT" sz="1400" b="1" i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endParaRPr lang="it-IT" sz="1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endParaRPr lang="it-IT" sz="1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Rectangle 2048">
            <a:extLst>
              <a:ext uri="{FF2B5EF4-FFF2-40B4-BE49-F238E27FC236}">
                <a16:creationId xmlns:a16="http://schemas.microsoft.com/office/drawing/2014/main" id="{54CF6004-01C1-4123-B530-87A942C61995}"/>
              </a:ext>
            </a:extLst>
          </p:cNvPr>
          <p:cNvSpPr/>
          <p:nvPr/>
        </p:nvSpPr>
        <p:spPr>
          <a:xfrm>
            <a:off x="-29817" y="4607599"/>
            <a:ext cx="6011517" cy="291056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</a:pPr>
            <a:endParaRPr lang="it-IT" sz="1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9AD6BE1D-020E-4185-86C9-F818FA1E9F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414" y="3985503"/>
            <a:ext cx="2636551" cy="19774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8E5816A-A276-4246-9993-885B548D2DC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4496" t="19342" r="14943" b="9985"/>
          <a:stretch/>
        </p:blipFill>
        <p:spPr>
          <a:xfrm>
            <a:off x="3238865" y="3664305"/>
            <a:ext cx="3372591" cy="7951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FEF4629-F8E0-44EB-8405-BAB1ACC3E918}"/>
              </a:ext>
            </a:extLst>
          </p:cNvPr>
          <p:cNvCxnSpPr/>
          <p:nvPr/>
        </p:nvCxnSpPr>
        <p:spPr>
          <a:xfrm>
            <a:off x="52754" y="596096"/>
            <a:ext cx="5312876" cy="0"/>
          </a:xfrm>
          <a:prstGeom prst="line">
            <a:avLst/>
          </a:prstGeom>
          <a:ln>
            <a:solidFill>
              <a:srgbClr val="006E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6490420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CC77FFE8-54AE-7A07-8E62-FD2A624D1C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4987" y="271964"/>
            <a:ext cx="5228785" cy="6311570"/>
          </a:xfrm>
          <a:prstGeom prst="rect">
            <a:avLst/>
          </a:prstGeom>
        </p:spPr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00F54DEA-C295-4E63-9CD3-FCD59046ECDC}"/>
              </a:ext>
            </a:extLst>
          </p:cNvPr>
          <p:cNvSpPr/>
          <p:nvPr/>
        </p:nvSpPr>
        <p:spPr>
          <a:xfrm>
            <a:off x="277444" y="5806039"/>
            <a:ext cx="4313606" cy="869992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algn="ctr"/>
            <a:endParaRPr lang="it-IT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SEP - WEB SERVICES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B9D7B2F-2F6B-4A6C-BA9A-40F101967C3B}"/>
              </a:ext>
            </a:extLst>
          </p:cNvPr>
          <p:cNvSpPr/>
          <p:nvPr/>
        </p:nvSpPr>
        <p:spPr>
          <a:xfrm rot="16200000">
            <a:off x="4263375" y="2739903"/>
            <a:ext cx="500332" cy="340203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Flowchart: Process 12">
            <a:extLst>
              <a:ext uri="{FF2B5EF4-FFF2-40B4-BE49-F238E27FC236}">
                <a16:creationId xmlns:a16="http://schemas.microsoft.com/office/drawing/2014/main" id="{24A96972-F2A2-45A0-9460-6EBDD78C1031}"/>
              </a:ext>
            </a:extLst>
          </p:cNvPr>
          <p:cNvSpPr/>
          <p:nvPr/>
        </p:nvSpPr>
        <p:spPr>
          <a:xfrm>
            <a:off x="371475" y="423636"/>
            <a:ext cx="4064557" cy="5607358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0D296CCF-DA5E-4CCB-8312-268674D26654}"/>
              </a:ext>
            </a:extLst>
          </p:cNvPr>
          <p:cNvSpPr/>
          <p:nvPr/>
        </p:nvSpPr>
        <p:spPr>
          <a:xfrm>
            <a:off x="482693" y="1282769"/>
            <a:ext cx="480797" cy="3754805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it-IT" dirty="0"/>
              <a:t>Database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7A14E1B-494C-402D-A3A6-5AFA3F8F6C3A}"/>
              </a:ext>
            </a:extLst>
          </p:cNvPr>
          <p:cNvSpPr/>
          <p:nvPr/>
        </p:nvSpPr>
        <p:spPr>
          <a:xfrm>
            <a:off x="924131" y="1035531"/>
            <a:ext cx="1095869" cy="4280335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it-IT" dirty="0"/>
              <a:t>II° Stack componenti Applicative</a:t>
            </a:r>
          </a:p>
          <a:p>
            <a:pPr algn="ctr"/>
            <a:r>
              <a:rPr lang="it-IT" sz="900" dirty="0"/>
              <a:t>Document editing e gestione modelli, gestione PEC, collezione API, gestione sicurezza, componenti Open Data</a:t>
            </a:r>
          </a:p>
        </p:txBody>
      </p:sp>
      <p:grpSp>
        <p:nvGrpSpPr>
          <p:cNvPr id="10" name="Gruppo 9">
            <a:extLst>
              <a:ext uri="{FF2B5EF4-FFF2-40B4-BE49-F238E27FC236}">
                <a16:creationId xmlns:a16="http://schemas.microsoft.com/office/drawing/2014/main" id="{F5621841-1ECE-033C-BD70-D9E0ED20B2D3}"/>
              </a:ext>
            </a:extLst>
          </p:cNvPr>
          <p:cNvGrpSpPr/>
          <p:nvPr/>
        </p:nvGrpSpPr>
        <p:grpSpPr>
          <a:xfrm>
            <a:off x="4511344" y="1089007"/>
            <a:ext cx="3842413" cy="2725406"/>
            <a:chOff x="4530062" y="1045488"/>
            <a:chExt cx="3842413" cy="3194738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EAEB659-3919-4CDA-BE3B-A020CDE4A90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30062" y="1535053"/>
              <a:ext cx="3842413" cy="2705173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B0C9F19-ACC3-4DF8-96EA-84555B987A93}"/>
                </a:ext>
              </a:extLst>
            </p:cNvPr>
            <p:cNvSpPr txBox="1"/>
            <p:nvPr/>
          </p:nvSpPr>
          <p:spPr>
            <a:xfrm>
              <a:off x="5319142" y="1045488"/>
              <a:ext cx="21322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600" b="1" dirty="0">
                  <a:solidFill>
                    <a:schemeClr val="accent1">
                      <a:lumMod val="75000"/>
                    </a:schemeClr>
                  </a:solidFill>
                </a:rPr>
                <a:t>Portale dei Servizi al Cittadino</a:t>
              </a:r>
            </a:p>
          </p:txBody>
        </p:sp>
      </p:grp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E85CD49-7A02-4D94-8FA9-E69E126F580B}"/>
              </a:ext>
            </a:extLst>
          </p:cNvPr>
          <p:cNvSpPr/>
          <p:nvPr/>
        </p:nvSpPr>
        <p:spPr>
          <a:xfrm>
            <a:off x="1915407" y="450562"/>
            <a:ext cx="1188000" cy="548926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it-IT" sz="2000" dirty="0"/>
              <a:t>I° Stack componenti Applicative</a:t>
            </a:r>
          </a:p>
          <a:p>
            <a:pPr algn="ctr"/>
            <a:r>
              <a:rPr lang="it-IT" sz="900" dirty="0"/>
              <a:t>Gestione ruoli, Connettore per conservatori, Anagrafiche, oggetti, procedimenti, pianta organica, Workflow management System, gestione documentale, Scrivania Virtuale, Firma digitale, report</a:t>
            </a:r>
          </a:p>
        </p:txBody>
      </p:sp>
      <p:grpSp>
        <p:nvGrpSpPr>
          <p:cNvPr id="5" name="Gruppo 4">
            <a:extLst>
              <a:ext uri="{FF2B5EF4-FFF2-40B4-BE49-F238E27FC236}">
                <a16:creationId xmlns:a16="http://schemas.microsoft.com/office/drawing/2014/main" id="{9CC06A31-7FD2-1FC9-51DF-B42ED0A36C15}"/>
              </a:ext>
            </a:extLst>
          </p:cNvPr>
          <p:cNvGrpSpPr/>
          <p:nvPr/>
        </p:nvGrpSpPr>
        <p:grpSpPr>
          <a:xfrm>
            <a:off x="2966555" y="602569"/>
            <a:ext cx="1193362" cy="5056812"/>
            <a:chOff x="2966555" y="602569"/>
            <a:chExt cx="1193362" cy="5056812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D49B85DF-1C59-46C6-81C1-48CF1C019FB3}"/>
                </a:ext>
              </a:extLst>
            </p:cNvPr>
            <p:cNvSpPr/>
            <p:nvPr/>
          </p:nvSpPr>
          <p:spPr>
            <a:xfrm>
              <a:off x="2969537" y="602569"/>
              <a:ext cx="1188000" cy="1800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Protocollo </a:t>
              </a: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67FCDECC-FCBC-4FEE-BEED-719B1E5073F0}"/>
                </a:ext>
              </a:extLst>
            </p:cNvPr>
            <p:cNvSpPr/>
            <p:nvPr/>
          </p:nvSpPr>
          <p:spPr>
            <a:xfrm>
              <a:off x="2966723" y="816385"/>
              <a:ext cx="1188000" cy="1800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Segreterie e Atti </a:t>
              </a:r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578C1180-66D1-4D6C-A938-B77A3C99B4EE}"/>
                </a:ext>
              </a:extLst>
            </p:cNvPr>
            <p:cNvSpPr/>
            <p:nvPr/>
          </p:nvSpPr>
          <p:spPr>
            <a:xfrm>
              <a:off x="2969536" y="1035531"/>
              <a:ext cx="1188000" cy="1800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Contratti </a:t>
              </a:r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15E7399E-1D36-4C94-8472-E82B3E205AED}"/>
                </a:ext>
              </a:extLst>
            </p:cNvPr>
            <p:cNvSpPr/>
            <p:nvPr/>
          </p:nvSpPr>
          <p:spPr>
            <a:xfrm>
              <a:off x="2967479" y="2585290"/>
              <a:ext cx="1188000" cy="1800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Contabilità </a:t>
              </a:r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70E3ED47-046B-4CE7-B51C-9F8298D93977}"/>
                </a:ext>
              </a:extLst>
            </p:cNvPr>
            <p:cNvSpPr/>
            <p:nvPr/>
          </p:nvSpPr>
          <p:spPr>
            <a:xfrm>
              <a:off x="2971917" y="2803884"/>
              <a:ext cx="1188000" cy="180000"/>
            </a:xfrm>
            <a:prstGeom prst="roundRect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</a:schemeClr>
                </a:gs>
                <a:gs pos="50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</a:gra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Inventario </a:t>
              </a:r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44FAD5FC-D0D1-4996-9F59-7B3F32BC6716}"/>
                </a:ext>
              </a:extLst>
            </p:cNvPr>
            <p:cNvSpPr/>
            <p:nvPr/>
          </p:nvSpPr>
          <p:spPr>
            <a:xfrm>
              <a:off x="2968936" y="3022636"/>
              <a:ext cx="1188000" cy="1800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Personale </a:t>
              </a:r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19A4C263-A581-4369-B46D-1B8ED73E9531}"/>
                </a:ext>
              </a:extLst>
            </p:cNvPr>
            <p:cNvSpPr/>
            <p:nvPr/>
          </p:nvSpPr>
          <p:spPr>
            <a:xfrm>
              <a:off x="2966555" y="3247749"/>
              <a:ext cx="1188000" cy="1800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Ril. Presenze </a:t>
              </a:r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4261E902-C767-49AA-B8E5-DE8A6EBD004F}"/>
                </a:ext>
              </a:extLst>
            </p:cNvPr>
            <p:cNvSpPr/>
            <p:nvPr/>
          </p:nvSpPr>
          <p:spPr>
            <a:xfrm>
              <a:off x="2968936" y="3469587"/>
              <a:ext cx="1188000" cy="1800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Tributi</a:t>
              </a: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9BD9E19C-F563-4356-B2DF-28407CD77BCE}"/>
                </a:ext>
              </a:extLst>
            </p:cNvPr>
            <p:cNvSpPr/>
            <p:nvPr/>
          </p:nvSpPr>
          <p:spPr>
            <a:xfrm>
              <a:off x="2966924" y="3695208"/>
              <a:ext cx="1188000" cy="1800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SUAP</a:t>
              </a:r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37DDD159-0E32-43A1-BEB2-8E7F4CDD9414}"/>
                </a:ext>
              </a:extLst>
            </p:cNvPr>
            <p:cNvSpPr/>
            <p:nvPr/>
          </p:nvSpPr>
          <p:spPr>
            <a:xfrm>
              <a:off x="2967030" y="3922038"/>
              <a:ext cx="1188000" cy="1800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SUE</a:t>
              </a:r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7F818DA3-B2AF-430C-93F7-9394978B1D9F}"/>
                </a:ext>
              </a:extLst>
            </p:cNvPr>
            <p:cNvSpPr/>
            <p:nvPr/>
          </p:nvSpPr>
          <p:spPr>
            <a:xfrm>
              <a:off x="2968936" y="4140044"/>
              <a:ext cx="1188000" cy="180000"/>
            </a:xfrm>
            <a:prstGeom prst="roundRect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</a:schemeClr>
                </a:gs>
                <a:gs pos="50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</a:gra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GIS</a:t>
              </a:r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A1BE3C36-C29A-4039-8196-1A499A735F20}"/>
                </a:ext>
              </a:extLst>
            </p:cNvPr>
            <p:cNvSpPr/>
            <p:nvPr/>
          </p:nvSpPr>
          <p:spPr>
            <a:xfrm>
              <a:off x="2966659" y="4362438"/>
              <a:ext cx="1188000" cy="180000"/>
            </a:xfrm>
            <a:prstGeom prst="roundRect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</a:schemeClr>
                </a:gs>
                <a:gs pos="50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</a:gra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Polizia Locale</a:t>
              </a:r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2D449E75-8D10-42B7-B6CF-FA6AA6E43A8C}"/>
                </a:ext>
              </a:extLst>
            </p:cNvPr>
            <p:cNvSpPr/>
            <p:nvPr/>
          </p:nvSpPr>
          <p:spPr>
            <a:xfrm>
              <a:off x="2968936" y="4586186"/>
              <a:ext cx="1188000" cy="1800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Servizi Cimiteriali</a:t>
              </a:r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4AEEFFEA-8916-4DE9-91FB-7F0F469B160F}"/>
                </a:ext>
              </a:extLst>
            </p:cNvPr>
            <p:cNvSpPr/>
            <p:nvPr/>
          </p:nvSpPr>
          <p:spPr>
            <a:xfrm>
              <a:off x="2968936" y="4811890"/>
              <a:ext cx="1188000" cy="180000"/>
            </a:xfrm>
            <a:prstGeom prst="roundRect">
              <a:avLst/>
            </a:prstGeom>
            <a:gradFill>
              <a:gsLst>
                <a:gs pos="0">
                  <a:schemeClr val="tx2">
                    <a:lumMod val="40000"/>
                    <a:lumOff val="60000"/>
                  </a:schemeClr>
                </a:gs>
                <a:gs pos="50000">
                  <a:schemeClr val="tx2">
                    <a:lumMod val="40000"/>
                    <a:lumOff val="6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</a:gra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Servizi Sociali</a:t>
              </a:r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18C44210-8AA7-4973-B137-5C02515DB345}"/>
                </a:ext>
              </a:extLst>
            </p:cNvPr>
            <p:cNvSpPr/>
            <p:nvPr/>
          </p:nvSpPr>
          <p:spPr>
            <a:xfrm>
              <a:off x="2966659" y="5036979"/>
              <a:ext cx="1188000" cy="1800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Opere Pubbliche</a:t>
              </a:r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BFA221EF-D4F6-4DC5-9FD1-7816A3B20A36}"/>
                </a:ext>
              </a:extLst>
            </p:cNvPr>
            <p:cNvSpPr/>
            <p:nvPr/>
          </p:nvSpPr>
          <p:spPr>
            <a:xfrm>
              <a:off x="2966659" y="5263582"/>
              <a:ext cx="1188000" cy="1800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Patrimonio</a:t>
              </a:r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3AD53099-932C-4DB7-BC31-1C88C5874FB6}"/>
                </a:ext>
              </a:extLst>
            </p:cNvPr>
            <p:cNvSpPr/>
            <p:nvPr/>
          </p:nvSpPr>
          <p:spPr>
            <a:xfrm>
              <a:off x="2966660" y="5479381"/>
              <a:ext cx="1188000" cy="1800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Whistleblowing</a:t>
              </a:r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0E53B70D-13CD-4641-A8A1-5C5CC4110664}"/>
                </a:ext>
              </a:extLst>
            </p:cNvPr>
            <p:cNvSpPr/>
            <p:nvPr/>
          </p:nvSpPr>
          <p:spPr>
            <a:xfrm>
              <a:off x="2968484" y="1263719"/>
              <a:ext cx="1188000" cy="1800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Messi</a:t>
              </a:r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69BC6C14-25B6-455E-8D5F-32D6329DA055}"/>
                </a:ext>
              </a:extLst>
            </p:cNvPr>
            <p:cNvSpPr/>
            <p:nvPr/>
          </p:nvSpPr>
          <p:spPr>
            <a:xfrm>
              <a:off x="2968595" y="2145390"/>
              <a:ext cx="1188000" cy="180000"/>
            </a:xfrm>
            <a:prstGeom prst="roundRect">
              <a:avLst/>
            </a:prstGeom>
            <a:solidFill>
              <a:schemeClr val="accent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Controllo di Gestione</a:t>
              </a:r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30A1DCD8-8A72-4070-816B-D0DE38AF89F6}"/>
                </a:ext>
              </a:extLst>
            </p:cNvPr>
            <p:cNvSpPr/>
            <p:nvPr/>
          </p:nvSpPr>
          <p:spPr>
            <a:xfrm>
              <a:off x="2968642" y="2361710"/>
              <a:ext cx="1188000" cy="1800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Istanze Online</a:t>
              </a:r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99860C18-5F6A-4047-B61A-E75BC4324066}"/>
                </a:ext>
              </a:extLst>
            </p:cNvPr>
            <p:cNvSpPr/>
            <p:nvPr/>
          </p:nvSpPr>
          <p:spPr>
            <a:xfrm>
              <a:off x="2966555" y="1483666"/>
              <a:ext cx="1188000" cy="1800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Pubblicazione</a:t>
              </a:r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398479FF-E7AD-45CF-8FDC-3F4DA79E3D91}"/>
                </a:ext>
              </a:extLst>
            </p:cNvPr>
            <p:cNvSpPr/>
            <p:nvPr/>
          </p:nvSpPr>
          <p:spPr>
            <a:xfrm>
              <a:off x="2968504" y="1923653"/>
              <a:ext cx="1188000" cy="180000"/>
            </a:xfrm>
            <a:prstGeom prst="roundRect">
              <a:avLst/>
            </a:prstGeom>
            <a:solidFill>
              <a:schemeClr val="accent6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Performance</a:t>
              </a:r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50BF9F7F-CB18-4549-9EA0-07F836243379}"/>
                </a:ext>
              </a:extLst>
            </p:cNvPr>
            <p:cNvSpPr/>
            <p:nvPr/>
          </p:nvSpPr>
          <p:spPr>
            <a:xfrm>
              <a:off x="2968936" y="1702564"/>
              <a:ext cx="1188000" cy="180000"/>
            </a:xfrm>
            <a:prstGeom prst="round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900" dirty="0"/>
                <a:t>Qualità</a:t>
              </a:r>
            </a:p>
          </p:txBody>
        </p:sp>
      </p:grp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E6469F4-050E-1601-D086-5A2A3FF1196A}"/>
              </a:ext>
            </a:extLst>
          </p:cNvPr>
          <p:cNvSpPr txBox="1"/>
          <p:nvPr/>
        </p:nvSpPr>
        <p:spPr>
          <a:xfrm>
            <a:off x="4591050" y="188952"/>
            <a:ext cx="3372337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>
                <a:solidFill>
                  <a:srgbClr val="002060"/>
                </a:solidFill>
              </a:rPr>
              <a:t>Sistema Enti Pubblici</a:t>
            </a:r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C7D26B5C-B5BA-3243-6D11-74D9D77B342B}"/>
              </a:ext>
            </a:extLst>
          </p:cNvPr>
          <p:cNvGrpSpPr/>
          <p:nvPr/>
        </p:nvGrpSpPr>
        <p:grpSpPr>
          <a:xfrm>
            <a:off x="5427308" y="3785208"/>
            <a:ext cx="2045078" cy="2286641"/>
            <a:chOff x="5362709" y="3804815"/>
            <a:chExt cx="2045078" cy="2286641"/>
          </a:xfrm>
        </p:grpSpPr>
        <p:sp>
          <p:nvSpPr>
            <p:cNvPr id="3" name="Rectangle: Rounded Corners 15">
              <a:extLst>
                <a:ext uri="{FF2B5EF4-FFF2-40B4-BE49-F238E27FC236}">
                  <a16:creationId xmlns:a16="http://schemas.microsoft.com/office/drawing/2014/main" id="{C211A2CA-6E95-495D-9CC8-91D27F8634D4}"/>
                </a:ext>
              </a:extLst>
            </p:cNvPr>
            <p:cNvSpPr/>
            <p:nvPr/>
          </p:nvSpPr>
          <p:spPr>
            <a:xfrm>
              <a:off x="5362709" y="4162501"/>
              <a:ext cx="2045078" cy="1928955"/>
            </a:xfrm>
            <a:prstGeom prst="round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rtlCol="0" anchor="ctr"/>
            <a:lstStyle/>
            <a:p>
              <a:pPr algn="ctr"/>
              <a:endParaRPr lang="it-IT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it-IT" sz="2400" b="1" dirty="0" err="1">
                  <a:solidFill>
                    <a:schemeClr val="accent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EvolutionPA</a:t>
              </a:r>
              <a:endParaRPr lang="it-IT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endParaRPr lang="it-IT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ctr"/>
              <a:r>
                <a:rPr lang="it-IT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DIGITAL TRANSFORMATION COMPLIANCE FRAMEWORK</a:t>
              </a:r>
            </a:p>
          </p:txBody>
        </p:sp>
        <p:sp>
          <p:nvSpPr>
            <p:cNvPr id="12" name="Freccia in giù 11">
              <a:extLst>
                <a:ext uri="{FF2B5EF4-FFF2-40B4-BE49-F238E27FC236}">
                  <a16:creationId xmlns:a16="http://schemas.microsoft.com/office/drawing/2014/main" id="{1D5F205F-EA74-3E1D-C931-A75AA7BAE481}"/>
                </a:ext>
              </a:extLst>
            </p:cNvPr>
            <p:cNvSpPr/>
            <p:nvPr/>
          </p:nvSpPr>
          <p:spPr>
            <a:xfrm>
              <a:off x="6054893" y="3804815"/>
              <a:ext cx="660711" cy="670457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</p:spTree>
    <p:extLst>
      <p:ext uri="{BB962C8B-B14F-4D97-AF65-F5344CB8AC3E}">
        <p14:creationId xmlns:p14="http://schemas.microsoft.com/office/powerpoint/2010/main" val="62491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428BBB7B-A6BE-8569-3EA7-0253E8E741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8884"/>
            <a:ext cx="12192000" cy="5209034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>
          <a:xfrm>
            <a:off x="3269601" y="697003"/>
            <a:ext cx="6018835" cy="105609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kern="1000" cap="small" spc="7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La piattaforma applicativa</a:t>
            </a:r>
          </a:p>
          <a:p>
            <a:pPr algn="ctr"/>
            <a:r>
              <a:rPr lang="it-IT" sz="2800" b="1" kern="1000" cap="small" spc="7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 Light" panose="020F0302020204030204" pitchFamily="34" charset="0"/>
              </a:rPr>
              <a:t>Programmazione &amp; Controllo</a:t>
            </a:r>
          </a:p>
        </p:txBody>
      </p:sp>
      <p:pic>
        <p:nvPicPr>
          <p:cNvPr id="7" name="Picture 2" descr="SEP (1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37" y="493605"/>
            <a:ext cx="2238832" cy="1550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8E3247B8-02FC-774A-C6AB-1C3F4ACCAB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245" y="2819442"/>
            <a:ext cx="4456943" cy="2484269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87AA182B-7B06-ECDD-1826-B81A791052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388" y="5558760"/>
            <a:ext cx="11685223" cy="1076625"/>
          </a:xfrm>
          <a:prstGeom prst="rect">
            <a:avLst/>
          </a:prstGeom>
        </p:spPr>
      </p:pic>
      <p:sp>
        <p:nvSpPr>
          <p:cNvPr id="4" name="Rettangolo 3">
            <a:extLst>
              <a:ext uri="{FF2B5EF4-FFF2-40B4-BE49-F238E27FC236}">
                <a16:creationId xmlns:a16="http://schemas.microsoft.com/office/drawing/2014/main" id="{1DBCAB76-8236-268B-2890-F53CBF0DE539}"/>
              </a:ext>
            </a:extLst>
          </p:cNvPr>
          <p:cNvSpPr/>
          <p:nvPr/>
        </p:nvSpPr>
        <p:spPr>
          <a:xfrm>
            <a:off x="146304" y="2121283"/>
            <a:ext cx="11899392" cy="698159"/>
          </a:xfrm>
          <a:prstGeom prst="rect">
            <a:avLst/>
          </a:prstGeom>
          <a:solidFill>
            <a:schemeClr val="bg1">
              <a:lumMod val="65000"/>
              <a:alpha val="5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C2D41D83-2C63-5529-23DC-11D403D1B0DF}"/>
              </a:ext>
            </a:extLst>
          </p:cNvPr>
          <p:cNvSpPr txBox="1"/>
          <p:nvPr/>
        </p:nvSpPr>
        <p:spPr>
          <a:xfrm>
            <a:off x="146304" y="2121283"/>
            <a:ext cx="120456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Una </a:t>
            </a:r>
            <a:r>
              <a:rPr lang="it-IT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suite </a:t>
            </a:r>
            <a:r>
              <a:rPr lang="it-IT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cloud, progettata come strumento operativo per supportare le Amministrazioni Pubbliche nella programmazione e semplificazione degli adempimenti a carico degli enti, ispirato ad una logica integrata</a:t>
            </a:r>
            <a:endParaRPr lang="it-IT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8302384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DF10CF-4AAB-4928-905C-E4A3AC50B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34196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it-I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Componenti della piattaforma SEP</a:t>
            </a:r>
          </a:p>
        </p:txBody>
      </p:sp>
      <p:grpSp>
        <p:nvGrpSpPr>
          <p:cNvPr id="9" name="Gruppo 8">
            <a:extLst>
              <a:ext uri="{FF2B5EF4-FFF2-40B4-BE49-F238E27FC236}">
                <a16:creationId xmlns:a16="http://schemas.microsoft.com/office/drawing/2014/main" id="{E0C210FA-FF68-4E74-FC72-DCEE26CE1F98}"/>
              </a:ext>
            </a:extLst>
          </p:cNvPr>
          <p:cNvGrpSpPr/>
          <p:nvPr/>
        </p:nvGrpSpPr>
        <p:grpSpPr>
          <a:xfrm>
            <a:off x="531393" y="1180881"/>
            <a:ext cx="2670000" cy="2324866"/>
            <a:chOff x="531393" y="1180881"/>
            <a:chExt cx="2670000" cy="2324866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E46498C5-791C-4C47-815D-80853D93081D}"/>
                </a:ext>
              </a:extLst>
            </p:cNvPr>
            <p:cNvSpPr/>
            <p:nvPr/>
          </p:nvSpPr>
          <p:spPr>
            <a:xfrm>
              <a:off x="555453" y="1180881"/>
              <a:ext cx="2621881" cy="974627"/>
            </a:xfrm>
            <a:prstGeom prst="roundRect">
              <a:avLst>
                <a:gd name="adj" fmla="val 9011"/>
              </a:avLst>
            </a:prstGeom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500" b="1" dirty="0">
                  <a:solidFill>
                    <a:schemeClr val="bg1"/>
                  </a:solidFill>
                  <a:latin typeface="+mj-lt"/>
                  <a:ea typeface="PMingLiU" panose="02020500000000000000" pitchFamily="18" charset="-120"/>
                  <a:cs typeface="Arial" panose="020B0604020202020204" pitchFamily="34" charset="0"/>
                </a:rPr>
                <a:t>MODULO </a:t>
              </a:r>
            </a:p>
            <a:p>
              <a:pPr algn="ctr">
                <a:spcAft>
                  <a:spcPts val="500"/>
                </a:spcAft>
              </a:pPr>
              <a:r>
                <a:rPr lang="it-IT" sz="1500" b="1" dirty="0">
                  <a:solidFill>
                    <a:schemeClr val="bg1"/>
                  </a:solidFill>
                  <a:latin typeface="+mj-lt"/>
                  <a:ea typeface="PMingLiU" panose="02020500000000000000" pitchFamily="18" charset="-120"/>
                  <a:cs typeface="Arial" panose="020B0604020202020204" pitchFamily="34" charset="0"/>
                </a:rPr>
                <a:t>STRATEGICA</a:t>
              </a:r>
              <a:endParaRPr lang="it-IT" sz="1167" b="1" dirty="0">
                <a:solidFill>
                  <a:schemeClr val="bg1"/>
                </a:solidFill>
                <a:latin typeface="+mj-lt"/>
                <a:ea typeface="PMingLiU" panose="02020500000000000000" pitchFamily="18" charset="-120"/>
                <a:cs typeface="Arial" panose="020B0604020202020204" pitchFamily="34" charset="0"/>
              </a:endParaRPr>
            </a:p>
            <a:p>
              <a:pPr algn="ctr"/>
              <a:r>
                <a:rPr lang="it-IT" sz="1000" i="1" dirty="0">
                  <a:solidFill>
                    <a:schemeClr val="bg1"/>
                  </a:solidFill>
                  <a:latin typeface="+mj-lt"/>
                  <a:ea typeface="PMingLiU" panose="02020500000000000000" pitchFamily="18" charset="-120"/>
                  <a:cs typeface="Arial" panose="020B0604020202020204" pitchFamily="34" charset="0"/>
                </a:rPr>
                <a:t>D.Lgs.27 ottobre 2009, n. 150, </a:t>
              </a:r>
              <a:r>
                <a:rPr lang="it-IT" sz="1000" i="1" dirty="0" err="1">
                  <a:solidFill>
                    <a:schemeClr val="bg1"/>
                  </a:solidFill>
                  <a:latin typeface="+mj-lt"/>
                  <a:ea typeface="PMingLiU" panose="02020500000000000000" pitchFamily="18" charset="-120"/>
                  <a:cs typeface="Arial" panose="020B0604020202020204" pitchFamily="34" charset="0"/>
                </a:rPr>
                <a:t>D.Lgs.</a:t>
              </a:r>
              <a:r>
                <a:rPr lang="it-IT" sz="1000" i="1" dirty="0">
                  <a:solidFill>
                    <a:schemeClr val="bg1"/>
                  </a:solidFill>
                  <a:latin typeface="+mj-lt"/>
                  <a:ea typeface="PMingLiU" panose="02020500000000000000" pitchFamily="18" charset="-120"/>
                  <a:cs typeface="Arial" panose="020B0604020202020204" pitchFamily="34" charset="0"/>
                </a:rPr>
                <a:t> 74/2017</a:t>
              </a:r>
              <a:endParaRPr lang="it-IT" sz="10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E9AD1DE-6D57-4BCF-98B2-6B3C016A7523}"/>
                </a:ext>
              </a:extLst>
            </p:cNvPr>
            <p:cNvSpPr txBox="1"/>
            <p:nvPr/>
          </p:nvSpPr>
          <p:spPr>
            <a:xfrm>
              <a:off x="531393" y="2245747"/>
              <a:ext cx="2670000" cy="126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txBody>
            <a:bodyPr wrap="square" anchor="ctr">
              <a:noAutofit/>
            </a:bodyPr>
            <a:lstStyle/>
            <a:p>
              <a:pPr algn="ctr"/>
              <a:r>
                <a:rPr lang="it-IT" sz="1167" dirty="0"/>
                <a:t>Predisposizione del </a:t>
              </a:r>
              <a:r>
                <a:rPr lang="it-IT" sz="1167" b="1" dirty="0"/>
                <a:t>documento unitario di esplicitazione del contenuto strategico delle politiche, delle priorità e degli obiettivi </a:t>
              </a:r>
              <a:r>
                <a:rPr lang="it-IT" sz="1167" dirty="0"/>
                <a:t>da perseguire nel mandato</a:t>
              </a:r>
            </a:p>
          </p:txBody>
        </p:sp>
      </p:grpSp>
      <p:grpSp>
        <p:nvGrpSpPr>
          <p:cNvPr id="10" name="Gruppo 9">
            <a:extLst>
              <a:ext uri="{FF2B5EF4-FFF2-40B4-BE49-F238E27FC236}">
                <a16:creationId xmlns:a16="http://schemas.microsoft.com/office/drawing/2014/main" id="{34B40BC4-08E6-D3A3-4C18-42B5B5E6ECE9}"/>
              </a:ext>
            </a:extLst>
          </p:cNvPr>
          <p:cNvGrpSpPr/>
          <p:nvPr/>
        </p:nvGrpSpPr>
        <p:grpSpPr>
          <a:xfrm>
            <a:off x="3322796" y="1180881"/>
            <a:ext cx="2670000" cy="2337690"/>
            <a:chOff x="3322796" y="1180881"/>
            <a:chExt cx="2670000" cy="2337690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1FED1D1C-2557-483E-927E-B34C86AB44FA}"/>
                </a:ext>
              </a:extLst>
            </p:cNvPr>
            <p:cNvSpPr/>
            <p:nvPr/>
          </p:nvSpPr>
          <p:spPr>
            <a:xfrm>
              <a:off x="3346856" y="1180881"/>
              <a:ext cx="2621881" cy="974627"/>
            </a:xfrm>
            <a:prstGeom prst="roundRect">
              <a:avLst>
                <a:gd name="adj" fmla="val 9011"/>
              </a:avLst>
            </a:prstGeom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500"/>
                </a:spcAft>
              </a:pPr>
              <a:r>
                <a:rPr lang="it-IT" sz="1500" b="1" dirty="0">
                  <a:solidFill>
                    <a:schemeClr val="bg1"/>
                  </a:solidFill>
                  <a:latin typeface="+mj-lt"/>
                  <a:ea typeface="PMingLiU" panose="02020500000000000000" pitchFamily="18" charset="-120"/>
                  <a:cs typeface="Arial" panose="020B0604020202020204" pitchFamily="34" charset="0"/>
                </a:rPr>
                <a:t>MODULO CONTROLLO DI GESTIONE</a:t>
              </a:r>
              <a:endParaRPr lang="it-IT" sz="1167" b="1" dirty="0">
                <a:solidFill>
                  <a:schemeClr val="bg1"/>
                </a:solidFill>
                <a:latin typeface="+mj-lt"/>
                <a:ea typeface="PMingLiU" panose="02020500000000000000" pitchFamily="18" charset="-120"/>
                <a:cs typeface="Arial" panose="020B0604020202020204" pitchFamily="34" charset="0"/>
              </a:endParaRPr>
            </a:p>
            <a:p>
              <a:pPr algn="ctr"/>
              <a:r>
                <a:rPr lang="it-IT" sz="1000" i="1" dirty="0">
                  <a:solidFill>
                    <a:schemeClr val="bg1"/>
                  </a:solidFill>
                  <a:latin typeface="+mj-lt"/>
                  <a:ea typeface="PMingLiU" panose="02020500000000000000" pitchFamily="18" charset="-120"/>
                  <a:cs typeface="Arial" panose="020B0604020202020204" pitchFamily="34" charset="0"/>
                </a:rPr>
                <a:t>L. 7 dicembre 2012, n. 213</a:t>
              </a:r>
              <a:endParaRPr lang="it-IT" sz="10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3DE5DCB-AE12-47A3-A22B-D03F6054BE8E}"/>
                </a:ext>
              </a:extLst>
            </p:cNvPr>
            <p:cNvSpPr txBox="1"/>
            <p:nvPr/>
          </p:nvSpPr>
          <p:spPr>
            <a:xfrm>
              <a:off x="3322796" y="2258571"/>
              <a:ext cx="2670000" cy="126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txBody>
            <a:bodyPr wrap="square" anchor="ctr">
              <a:noAutofit/>
            </a:bodyPr>
            <a:lstStyle/>
            <a:p>
              <a:pPr algn="ctr"/>
              <a:r>
                <a:rPr lang="it-IT" sz="1167" dirty="0"/>
                <a:t>Corretta misurazione delle </a:t>
              </a:r>
              <a:r>
                <a:rPr lang="it-IT" sz="1167" b="1" dirty="0"/>
                <a:t>dimensioni di efficacia, efficienza, qualità ed economicità delle azioni </a:t>
              </a:r>
              <a:r>
                <a:rPr lang="it-IT" sz="1167" dirty="0"/>
                <a:t>poste in essere per gestire l’allocazione delle risorse sui processi, mappati per l’intera struttura</a:t>
              </a:r>
            </a:p>
          </p:txBody>
        </p:sp>
      </p:grp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6C430890-6D83-883C-5E89-DAF13468061E}"/>
              </a:ext>
            </a:extLst>
          </p:cNvPr>
          <p:cNvGrpSpPr/>
          <p:nvPr/>
        </p:nvGrpSpPr>
        <p:grpSpPr>
          <a:xfrm>
            <a:off x="6114199" y="1180881"/>
            <a:ext cx="2670000" cy="2337691"/>
            <a:chOff x="6114199" y="1180881"/>
            <a:chExt cx="2670000" cy="2337691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5746286-9E48-4281-9974-41C911DFD1CD}"/>
                </a:ext>
              </a:extLst>
            </p:cNvPr>
            <p:cNvSpPr/>
            <p:nvPr/>
          </p:nvSpPr>
          <p:spPr>
            <a:xfrm>
              <a:off x="6138260" y="1180881"/>
              <a:ext cx="2621881" cy="974627"/>
            </a:xfrm>
            <a:prstGeom prst="roundRect">
              <a:avLst>
                <a:gd name="adj" fmla="val 9011"/>
              </a:avLst>
            </a:prstGeom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500" b="1" dirty="0">
                  <a:solidFill>
                    <a:schemeClr val="bg1"/>
                  </a:solidFill>
                  <a:latin typeface="+mj-lt"/>
                  <a:ea typeface="PMingLiU" panose="02020500000000000000" pitchFamily="18" charset="-120"/>
                  <a:cs typeface="Arial" panose="020B0604020202020204" pitchFamily="34" charset="0"/>
                </a:rPr>
                <a:t>MODULO </a:t>
              </a:r>
            </a:p>
            <a:p>
              <a:pPr algn="ctr">
                <a:spcAft>
                  <a:spcPts val="500"/>
                </a:spcAft>
              </a:pPr>
              <a:r>
                <a:rPr lang="it-IT" sz="1500" b="1" dirty="0">
                  <a:solidFill>
                    <a:schemeClr val="bg1"/>
                  </a:solidFill>
                  <a:latin typeface="+mj-lt"/>
                  <a:ea typeface="PMingLiU" panose="02020500000000000000" pitchFamily="18" charset="-120"/>
                  <a:cs typeface="Arial" panose="020B0604020202020204" pitchFamily="34" charset="0"/>
                </a:rPr>
                <a:t>PERFORMANCE</a:t>
              </a:r>
              <a:endParaRPr lang="it-IT" sz="1167" b="1" dirty="0">
                <a:solidFill>
                  <a:schemeClr val="bg1"/>
                </a:solidFill>
                <a:latin typeface="+mj-lt"/>
                <a:ea typeface="PMingLiU" panose="02020500000000000000" pitchFamily="18" charset="-120"/>
                <a:cs typeface="Arial" panose="020B0604020202020204" pitchFamily="34" charset="0"/>
              </a:endParaRPr>
            </a:p>
            <a:p>
              <a:pPr algn="ctr"/>
              <a:r>
                <a:rPr lang="it-IT" sz="1000" i="1" dirty="0">
                  <a:solidFill>
                    <a:schemeClr val="bg1"/>
                  </a:solidFill>
                  <a:latin typeface="+mj-lt"/>
                  <a:ea typeface="PMingLiU" panose="02020500000000000000" pitchFamily="18" charset="-120"/>
                  <a:cs typeface="Arial" panose="020B0604020202020204" pitchFamily="34" charset="0"/>
                </a:rPr>
                <a:t>D.Lgs.27 ottobre 2009, n. 150, D.lgs.74/2017 l.190/2012 Dlgs.33/2013</a:t>
              </a:r>
              <a:endParaRPr lang="it-IT" sz="10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AE5DA22-2E0B-4934-9C34-4C6AA0A1F6A8}"/>
                </a:ext>
              </a:extLst>
            </p:cNvPr>
            <p:cNvSpPr txBox="1"/>
            <p:nvPr/>
          </p:nvSpPr>
          <p:spPr>
            <a:xfrm>
              <a:off x="6114199" y="2258572"/>
              <a:ext cx="2670000" cy="126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txBody>
            <a:bodyPr wrap="square" anchor="ctr">
              <a:noAutofit/>
            </a:bodyPr>
            <a:lstStyle/>
            <a:p>
              <a:pPr algn="ctr"/>
              <a:r>
                <a:rPr lang="it-IT" sz="1167" b="1" dirty="0"/>
                <a:t>Programmazione degli obiettivi operativi</a:t>
              </a:r>
              <a:r>
                <a:rPr lang="it-IT" sz="1167" dirty="0"/>
                <a:t> che discendono dalla programmazione strategica, </a:t>
              </a:r>
              <a:r>
                <a:rPr lang="it-IT" sz="1167" b="1" dirty="0"/>
                <a:t>monitoraggio degli stessi e digitalizzazione delle schede di valutazione </a:t>
              </a:r>
            </a:p>
          </p:txBody>
        </p:sp>
      </p:grpSp>
      <p:grpSp>
        <p:nvGrpSpPr>
          <p:cNvPr id="13" name="Gruppo 12">
            <a:extLst>
              <a:ext uri="{FF2B5EF4-FFF2-40B4-BE49-F238E27FC236}">
                <a16:creationId xmlns:a16="http://schemas.microsoft.com/office/drawing/2014/main" id="{3AC5081B-AA28-FFDF-8C51-B08DB63049DC}"/>
              </a:ext>
            </a:extLst>
          </p:cNvPr>
          <p:cNvGrpSpPr/>
          <p:nvPr/>
        </p:nvGrpSpPr>
        <p:grpSpPr>
          <a:xfrm>
            <a:off x="8905602" y="1180881"/>
            <a:ext cx="2670000" cy="2337689"/>
            <a:chOff x="8905602" y="1180881"/>
            <a:chExt cx="2670000" cy="2337689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35D460D4-7E88-4B5F-B785-5EAAE089C419}"/>
                </a:ext>
              </a:extLst>
            </p:cNvPr>
            <p:cNvSpPr/>
            <p:nvPr/>
          </p:nvSpPr>
          <p:spPr>
            <a:xfrm>
              <a:off x="8929662" y="1180881"/>
              <a:ext cx="2621881" cy="974627"/>
            </a:xfrm>
            <a:prstGeom prst="roundRect">
              <a:avLst>
                <a:gd name="adj" fmla="val 9011"/>
              </a:avLst>
            </a:prstGeom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500" b="1" dirty="0">
                  <a:solidFill>
                    <a:schemeClr val="bg1"/>
                  </a:solidFill>
                  <a:latin typeface="+mj-lt"/>
                  <a:ea typeface="PMingLiU" panose="02020500000000000000" pitchFamily="18" charset="-120"/>
                  <a:cs typeface="Arial" panose="020B0604020202020204" pitchFamily="34" charset="0"/>
                </a:rPr>
                <a:t>MODULO </a:t>
              </a:r>
            </a:p>
            <a:p>
              <a:pPr algn="ctr">
                <a:spcAft>
                  <a:spcPts val="500"/>
                </a:spcAft>
              </a:pPr>
              <a:r>
                <a:rPr lang="it-IT" sz="1500" b="1" dirty="0">
                  <a:solidFill>
                    <a:schemeClr val="bg1"/>
                  </a:solidFill>
                  <a:latin typeface="+mj-lt"/>
                  <a:ea typeface="PMingLiU" panose="02020500000000000000" pitchFamily="18" charset="-120"/>
                  <a:cs typeface="Arial" panose="020B0604020202020204" pitchFamily="34" charset="0"/>
                </a:rPr>
                <a:t>LAVORO AGILE</a:t>
              </a:r>
              <a:endParaRPr lang="it-IT" sz="1167" b="1" dirty="0">
                <a:solidFill>
                  <a:schemeClr val="bg1"/>
                </a:solidFill>
                <a:latin typeface="+mj-lt"/>
                <a:ea typeface="PMingLiU" panose="02020500000000000000" pitchFamily="18" charset="-120"/>
                <a:cs typeface="Arial" panose="020B0604020202020204" pitchFamily="34" charset="0"/>
              </a:endParaRPr>
            </a:p>
            <a:p>
              <a:pPr algn="ctr"/>
              <a:r>
                <a:rPr lang="it-IT" sz="1000" i="1" dirty="0">
                  <a:solidFill>
                    <a:schemeClr val="bg1"/>
                  </a:solidFill>
                </a:rPr>
                <a:t>Art. 14, comma 1, legge 7 agosto 2015, n. 124 e successive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82AF345-BB77-4B86-B160-D77B32C7DADA}"/>
                </a:ext>
              </a:extLst>
            </p:cNvPr>
            <p:cNvSpPr txBox="1"/>
            <p:nvPr/>
          </p:nvSpPr>
          <p:spPr>
            <a:xfrm>
              <a:off x="8905602" y="2258570"/>
              <a:ext cx="2670000" cy="126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txBody>
            <a:bodyPr wrap="square" anchor="ctr">
              <a:noAutofit/>
            </a:bodyPr>
            <a:lstStyle/>
            <a:p>
              <a:pPr algn="ctr"/>
              <a:r>
                <a:rPr lang="it-IT" sz="1167" b="1" dirty="0"/>
                <a:t>Programmazione del lavoro agile </a:t>
              </a:r>
              <a:r>
                <a:rPr lang="it-IT" sz="1167" dirty="0"/>
                <a:t>che fornisce indicazioni metodologiche per supportare l’Ente attraverso una metodologia top‐down</a:t>
              </a:r>
            </a:p>
          </p:txBody>
        </p:sp>
      </p:grp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368A2073-EB53-2BB4-F270-B71AB6BB1D09}"/>
              </a:ext>
            </a:extLst>
          </p:cNvPr>
          <p:cNvGrpSpPr/>
          <p:nvPr/>
        </p:nvGrpSpPr>
        <p:grpSpPr>
          <a:xfrm>
            <a:off x="531393" y="3632289"/>
            <a:ext cx="2670000" cy="2199884"/>
            <a:chOff x="531393" y="3632289"/>
            <a:chExt cx="2670000" cy="2199884"/>
          </a:xfrm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773D1E64-8800-48DE-8E6A-5F175CEBE820}"/>
                </a:ext>
              </a:extLst>
            </p:cNvPr>
            <p:cNvSpPr/>
            <p:nvPr/>
          </p:nvSpPr>
          <p:spPr>
            <a:xfrm>
              <a:off x="555453" y="3632289"/>
              <a:ext cx="2621881" cy="975000"/>
            </a:xfrm>
            <a:prstGeom prst="roundRect">
              <a:avLst>
                <a:gd name="adj" fmla="val 9011"/>
              </a:avLst>
            </a:prstGeom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500" b="1" dirty="0">
                  <a:solidFill>
                    <a:schemeClr val="bg1"/>
                  </a:solidFill>
                  <a:latin typeface="+mj-lt"/>
                  <a:ea typeface="PMingLiU" panose="02020500000000000000" pitchFamily="18" charset="-120"/>
                  <a:cs typeface="Arial" panose="020B0604020202020204" pitchFamily="34" charset="0"/>
                </a:rPr>
                <a:t>MODULO </a:t>
              </a:r>
            </a:p>
            <a:p>
              <a:pPr algn="ctr">
                <a:spcAft>
                  <a:spcPts val="500"/>
                </a:spcAft>
              </a:pPr>
              <a:r>
                <a:rPr lang="it-IT" sz="1500" b="1" dirty="0">
                  <a:solidFill>
                    <a:schemeClr val="bg1"/>
                  </a:solidFill>
                  <a:latin typeface="+mj-lt"/>
                  <a:ea typeface="PMingLiU" panose="02020500000000000000" pitchFamily="18" charset="-120"/>
                  <a:cs typeface="Arial" panose="020B0604020202020204" pitchFamily="34" charset="0"/>
                </a:rPr>
                <a:t>QUALITA’</a:t>
              </a:r>
            </a:p>
            <a:p>
              <a:pPr algn="ctr"/>
              <a:r>
                <a:rPr lang="it-IT" sz="1000" i="1" dirty="0">
                  <a:solidFill>
                    <a:schemeClr val="bg1"/>
                  </a:solidFill>
                </a:rPr>
                <a:t>D.Lgs.25 maggio 2017, n. 74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592D02A-6D62-4D95-BFF5-013CC4791004}"/>
                </a:ext>
              </a:extLst>
            </p:cNvPr>
            <p:cNvSpPr txBox="1"/>
            <p:nvPr/>
          </p:nvSpPr>
          <p:spPr>
            <a:xfrm>
              <a:off x="531393" y="4752173"/>
              <a:ext cx="2670000" cy="10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txBody>
            <a:bodyPr wrap="square" anchor="ctr">
              <a:noAutofit/>
            </a:bodyPr>
            <a:lstStyle/>
            <a:p>
              <a:pPr algn="ctr"/>
              <a:r>
                <a:rPr lang="it-IT" sz="1167" b="1" dirty="0"/>
                <a:t>Rilevamento della soddisfazione degli utenti </a:t>
              </a:r>
              <a:r>
                <a:rPr lang="it-IT" sz="1167" dirty="0"/>
                <a:t>in merito alla qualità </a:t>
              </a:r>
            </a:p>
            <a:p>
              <a:pPr algn="ctr"/>
              <a:r>
                <a:rPr lang="it-IT" sz="1167" dirty="0"/>
                <a:t>dei servizi, promuovendo la partecipazione attiva dei cittadini</a:t>
              </a:r>
            </a:p>
          </p:txBody>
        </p:sp>
      </p:grpSp>
      <p:grpSp>
        <p:nvGrpSpPr>
          <p:cNvPr id="18" name="Gruppo 17">
            <a:extLst>
              <a:ext uri="{FF2B5EF4-FFF2-40B4-BE49-F238E27FC236}">
                <a16:creationId xmlns:a16="http://schemas.microsoft.com/office/drawing/2014/main" id="{58BDA2B6-AFCB-A4A1-F3E2-C37FB57C5517}"/>
              </a:ext>
            </a:extLst>
          </p:cNvPr>
          <p:cNvGrpSpPr/>
          <p:nvPr/>
        </p:nvGrpSpPr>
        <p:grpSpPr>
          <a:xfrm>
            <a:off x="3322796" y="3632289"/>
            <a:ext cx="2670000" cy="2199884"/>
            <a:chOff x="3322796" y="3632289"/>
            <a:chExt cx="2670000" cy="219988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8896ED67-BDE3-4AF4-97E5-3CD294DB82A2}"/>
                </a:ext>
              </a:extLst>
            </p:cNvPr>
            <p:cNvSpPr/>
            <p:nvPr/>
          </p:nvSpPr>
          <p:spPr>
            <a:xfrm>
              <a:off x="3346856" y="3632289"/>
              <a:ext cx="2621881" cy="975000"/>
            </a:xfrm>
            <a:prstGeom prst="roundRect">
              <a:avLst>
                <a:gd name="adj" fmla="val 9011"/>
              </a:avLst>
            </a:prstGeom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500"/>
                </a:spcAft>
              </a:pPr>
              <a:r>
                <a:rPr lang="it-IT" sz="1500" b="1" dirty="0">
                  <a:solidFill>
                    <a:schemeClr val="bg1"/>
                  </a:solidFill>
                  <a:latin typeface="+mj-lt"/>
                  <a:ea typeface="PMingLiU" panose="02020500000000000000" pitchFamily="18" charset="-120"/>
                  <a:cs typeface="Arial" panose="020B0604020202020204" pitchFamily="34" charset="0"/>
                </a:rPr>
                <a:t>MODULO ANTICORRUZIONE E TRASPARENZA</a:t>
              </a:r>
              <a:endParaRPr lang="it-IT" sz="1167" b="1" dirty="0">
                <a:solidFill>
                  <a:schemeClr val="bg1"/>
                </a:solidFill>
                <a:latin typeface="+mj-lt"/>
                <a:ea typeface="PMingLiU" panose="02020500000000000000" pitchFamily="18" charset="-120"/>
                <a:cs typeface="Arial" panose="020B0604020202020204" pitchFamily="34" charset="0"/>
              </a:endParaRPr>
            </a:p>
            <a:p>
              <a:pPr algn="ctr"/>
              <a:r>
                <a:rPr lang="it-IT" sz="1000" i="1" dirty="0">
                  <a:solidFill>
                    <a:schemeClr val="bg1"/>
                  </a:solidFill>
                </a:rPr>
                <a:t>D.lgs.33 2013 L.190/2012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44FFF8A-9984-4E0E-B6C2-D2D18BD8EB05}"/>
                </a:ext>
              </a:extLst>
            </p:cNvPr>
            <p:cNvSpPr txBox="1"/>
            <p:nvPr/>
          </p:nvSpPr>
          <p:spPr>
            <a:xfrm>
              <a:off x="3322796" y="4752173"/>
              <a:ext cx="2670000" cy="10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txBody>
            <a:bodyPr wrap="square" anchor="ctr">
              <a:noAutofit/>
            </a:bodyPr>
            <a:lstStyle/>
            <a:p>
              <a:pPr algn="ctr"/>
              <a:r>
                <a:rPr lang="it-IT" sz="1167" dirty="0"/>
                <a:t>Forniture di alcune </a:t>
              </a:r>
              <a:r>
                <a:rPr lang="it-IT" sz="1167" b="1" dirty="0"/>
                <a:t>indicazioni metodologiche per supportare gli Enti nell’analisi del rischio</a:t>
              </a:r>
              <a:r>
                <a:rPr lang="it-IT" sz="1167" dirty="0"/>
                <a:t>, nella predisposizione e nel monitoraggio del Piano Anticorruzione</a:t>
              </a:r>
            </a:p>
          </p:txBody>
        </p:sp>
      </p:grpSp>
      <p:grpSp>
        <p:nvGrpSpPr>
          <p:cNvPr id="25" name="Gruppo 24">
            <a:extLst>
              <a:ext uri="{FF2B5EF4-FFF2-40B4-BE49-F238E27FC236}">
                <a16:creationId xmlns:a16="http://schemas.microsoft.com/office/drawing/2014/main" id="{9B40016D-CB4A-EDDE-718B-FF51BEDF8E99}"/>
              </a:ext>
            </a:extLst>
          </p:cNvPr>
          <p:cNvGrpSpPr/>
          <p:nvPr/>
        </p:nvGrpSpPr>
        <p:grpSpPr>
          <a:xfrm>
            <a:off x="6114199" y="3632289"/>
            <a:ext cx="2670000" cy="2199884"/>
            <a:chOff x="6114199" y="3632289"/>
            <a:chExt cx="2670000" cy="2199884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FA30D148-6A7A-4A5F-8681-79A9FD49FE82}"/>
                </a:ext>
              </a:extLst>
            </p:cNvPr>
            <p:cNvSpPr/>
            <p:nvPr/>
          </p:nvSpPr>
          <p:spPr>
            <a:xfrm>
              <a:off x="6138260" y="3632289"/>
              <a:ext cx="2621881" cy="975000"/>
            </a:xfrm>
            <a:prstGeom prst="roundRect">
              <a:avLst>
                <a:gd name="adj" fmla="val 9011"/>
              </a:avLst>
            </a:prstGeom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sz="1500" b="1" dirty="0">
                  <a:solidFill>
                    <a:schemeClr val="bg1"/>
                  </a:solidFill>
                  <a:latin typeface="+mj-lt"/>
                  <a:ea typeface="PMingLiU" panose="02020500000000000000" pitchFamily="18" charset="-120"/>
                  <a:cs typeface="Arial" panose="020B0604020202020204" pitchFamily="34" charset="0"/>
                </a:rPr>
                <a:t>MODULO </a:t>
              </a:r>
            </a:p>
            <a:p>
              <a:pPr algn="ctr">
                <a:spcAft>
                  <a:spcPts val="500"/>
                </a:spcAft>
              </a:pPr>
              <a:r>
                <a:rPr lang="it-IT" sz="1500" b="1" dirty="0">
                  <a:solidFill>
                    <a:schemeClr val="bg1"/>
                  </a:solidFill>
                  <a:latin typeface="+mj-lt"/>
                  <a:ea typeface="PMingLiU" panose="02020500000000000000" pitchFamily="18" charset="-120"/>
                  <a:cs typeface="Arial" panose="020B0604020202020204" pitchFamily="34" charset="0"/>
                </a:rPr>
                <a:t>PRIVACY</a:t>
              </a:r>
            </a:p>
            <a:p>
              <a:pPr algn="ctr"/>
              <a:r>
                <a:rPr lang="it-IT" sz="1000" i="1" dirty="0">
                  <a:solidFill>
                    <a:schemeClr val="bg1"/>
                  </a:solidFill>
                </a:rPr>
                <a:t>D.Lgs 30 giugno 2003, n. 196 – Regolamento</a:t>
              </a:r>
            </a:p>
            <a:p>
              <a:pPr algn="ctr"/>
              <a:endParaRPr lang="it-IT" sz="1000" i="1" dirty="0">
                <a:solidFill>
                  <a:schemeClr val="bg1"/>
                </a:solidFill>
              </a:endParaRPr>
            </a:p>
            <a:p>
              <a:pPr algn="ctr"/>
              <a:r>
                <a:rPr lang="it-IT" sz="1000" i="1" dirty="0">
                  <a:solidFill>
                    <a:schemeClr val="bg1"/>
                  </a:solidFill>
                </a:rPr>
                <a:t> (U.E.) 2016/679- GDPR 2018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42E91EF6-D68D-42FA-9DD4-C9439B556A1B}"/>
                </a:ext>
              </a:extLst>
            </p:cNvPr>
            <p:cNvSpPr txBox="1"/>
            <p:nvPr/>
          </p:nvSpPr>
          <p:spPr>
            <a:xfrm>
              <a:off x="6114199" y="4752173"/>
              <a:ext cx="2670000" cy="10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txBody>
            <a:bodyPr wrap="square" anchor="ctr">
              <a:noAutofit/>
            </a:bodyPr>
            <a:lstStyle/>
            <a:p>
              <a:pPr algn="ctr"/>
              <a:r>
                <a:rPr lang="it-IT" sz="1167" dirty="0"/>
                <a:t> Gestione degli </a:t>
              </a:r>
              <a:r>
                <a:rPr lang="it-IT" sz="1167" b="1" dirty="0"/>
                <a:t>adempimenti richiesti dal Regolamento Europeo</a:t>
              </a:r>
              <a:r>
                <a:rPr lang="it-IT" sz="1167" dirty="0"/>
                <a:t>, secondo la </a:t>
              </a:r>
              <a:r>
                <a:rPr lang="it-IT" sz="1167" b="1" dirty="0" err="1"/>
                <a:t>GDPR</a:t>
              </a:r>
              <a:r>
                <a:rPr lang="it-IT" sz="1167" b="1" dirty="0"/>
                <a:t> 2016/679 </a:t>
              </a:r>
              <a:r>
                <a:rPr lang="it-IT" sz="1167" dirty="0"/>
                <a:t>e produce la relativa documentazione Privacy</a:t>
              </a:r>
            </a:p>
          </p:txBody>
        </p:sp>
      </p:grpSp>
      <p:grpSp>
        <p:nvGrpSpPr>
          <p:cNvPr id="26" name="Gruppo 25">
            <a:extLst>
              <a:ext uri="{FF2B5EF4-FFF2-40B4-BE49-F238E27FC236}">
                <a16:creationId xmlns:a16="http://schemas.microsoft.com/office/drawing/2014/main" id="{A3A0B6DA-864C-6AD5-330D-C44C0A675D10}"/>
              </a:ext>
            </a:extLst>
          </p:cNvPr>
          <p:cNvGrpSpPr/>
          <p:nvPr/>
        </p:nvGrpSpPr>
        <p:grpSpPr>
          <a:xfrm>
            <a:off x="8905602" y="3632289"/>
            <a:ext cx="2670000" cy="2199884"/>
            <a:chOff x="8905602" y="3632289"/>
            <a:chExt cx="2670000" cy="2199884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6C52E2BC-46E0-DB3B-B2EE-E4D1850A6B24}"/>
                </a:ext>
              </a:extLst>
            </p:cNvPr>
            <p:cNvSpPr/>
            <p:nvPr/>
          </p:nvSpPr>
          <p:spPr>
            <a:xfrm>
              <a:off x="8929662" y="3632289"/>
              <a:ext cx="2621881" cy="975000"/>
            </a:xfrm>
            <a:prstGeom prst="roundRect">
              <a:avLst>
                <a:gd name="adj" fmla="val 9011"/>
              </a:avLst>
            </a:prstGeom>
            <a:ln>
              <a:noFill/>
            </a:ln>
          </p:spPr>
          <p:style>
            <a:lnRef idx="0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500"/>
                </a:spcAft>
              </a:pPr>
              <a:r>
                <a:rPr lang="it-IT" sz="1500" b="1" dirty="0">
                  <a:solidFill>
                    <a:schemeClr val="bg1"/>
                  </a:solidFill>
                  <a:latin typeface="+mj-lt"/>
                  <a:ea typeface="PMingLiU" panose="02020500000000000000" pitchFamily="18" charset="-120"/>
                  <a:cs typeface="Arial" panose="020B0604020202020204" pitchFamily="34" charset="0"/>
                </a:rPr>
                <a:t>PIAO</a:t>
              </a:r>
            </a:p>
            <a:p>
              <a:pPr algn="ctr"/>
              <a:r>
                <a:rPr lang="it-IT" sz="1000" i="1" dirty="0">
                  <a:solidFill>
                    <a:schemeClr val="bg1"/>
                  </a:solidFill>
                </a:rPr>
                <a:t>Art. 6 del decreto-legge 9 giugno 2021, n. 80 e successive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E3460CF4-6FCD-BBD1-C06D-E36A16D9BF02}"/>
                </a:ext>
              </a:extLst>
            </p:cNvPr>
            <p:cNvSpPr txBox="1"/>
            <p:nvPr/>
          </p:nvSpPr>
          <p:spPr>
            <a:xfrm>
              <a:off x="8905602" y="4752173"/>
              <a:ext cx="2670000" cy="108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txBody>
            <a:bodyPr wrap="square" anchor="ctr">
              <a:noAutofit/>
            </a:bodyPr>
            <a:lstStyle/>
            <a:p>
              <a:pPr algn="ctr"/>
              <a:r>
                <a:rPr lang="it-IT" sz="1167" dirty="0"/>
                <a:t> </a:t>
              </a:r>
              <a:r>
                <a:rPr lang="it-IT" sz="1167" dirty="0">
                  <a:latin typeface="+mj-lt"/>
                  <a:cs typeface="Times New Roman" panose="02020603050405020304" pitchFamily="18" charset="0"/>
                </a:rPr>
                <a:t>Corretta </a:t>
              </a:r>
              <a:r>
                <a:rPr lang="it-IT" sz="1167" b="1" dirty="0">
                  <a:latin typeface="+mj-lt"/>
                  <a:cs typeface="Times New Roman" panose="02020603050405020304" pitchFamily="18" charset="0"/>
                </a:rPr>
                <a:t>applicazione delle disposizioni normative </a:t>
              </a:r>
              <a:r>
                <a:rPr lang="it-IT" sz="1167" dirty="0">
                  <a:latin typeface="+mj-lt"/>
                  <a:cs typeface="Times New Roman" panose="02020603050405020304" pitchFamily="18" charset="0"/>
                </a:rPr>
                <a:t>fornendo supporto alla struttura dell’ente e l’integrazione dei dati interni ed esterni.</a:t>
              </a:r>
              <a:endParaRPr lang="it-IT" sz="1167" dirty="0"/>
            </a:p>
          </p:txBody>
        </p:sp>
      </p:grpSp>
    </p:spTree>
    <p:extLst>
      <p:ext uri="{BB962C8B-B14F-4D97-AF65-F5344CB8AC3E}">
        <p14:creationId xmlns:p14="http://schemas.microsoft.com/office/powerpoint/2010/main" val="207732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>
            <a:extLst>
              <a:ext uri="{FF2B5EF4-FFF2-40B4-BE49-F238E27FC236}">
                <a16:creationId xmlns:a16="http://schemas.microsoft.com/office/drawing/2014/main" id="{2F711257-D08E-4C6E-BB41-FF124C1BFD31}"/>
              </a:ext>
            </a:extLst>
          </p:cNvPr>
          <p:cNvSpPr txBox="1"/>
          <p:nvPr/>
        </p:nvSpPr>
        <p:spPr>
          <a:xfrm>
            <a:off x="2556769" y="4385569"/>
            <a:ext cx="39949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sz="800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2E2A4B63-F100-4F1C-A6CB-DBA898563E57}"/>
              </a:ext>
            </a:extLst>
          </p:cNvPr>
          <p:cNvSpPr txBox="1"/>
          <p:nvPr/>
        </p:nvSpPr>
        <p:spPr>
          <a:xfrm>
            <a:off x="3216613" y="4058060"/>
            <a:ext cx="680936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600" dirty="0">
                <a:solidFill>
                  <a:schemeClr val="bg1"/>
                </a:solidFill>
              </a:rPr>
              <a:t>REGOLAMENTI</a:t>
            </a:r>
          </a:p>
        </p:txBody>
      </p:sp>
      <p:grpSp>
        <p:nvGrpSpPr>
          <p:cNvPr id="5" name="Gruppo 4">
            <a:extLst>
              <a:ext uri="{FF2B5EF4-FFF2-40B4-BE49-F238E27FC236}">
                <a16:creationId xmlns:a16="http://schemas.microsoft.com/office/drawing/2014/main" id="{7742B0DD-809A-4A1A-9DBB-8FB89D3A7221}"/>
              </a:ext>
            </a:extLst>
          </p:cNvPr>
          <p:cNvGrpSpPr/>
          <p:nvPr/>
        </p:nvGrpSpPr>
        <p:grpSpPr>
          <a:xfrm>
            <a:off x="2107432" y="4722933"/>
            <a:ext cx="1237259" cy="1232746"/>
            <a:chOff x="4161817" y="-182654"/>
            <a:chExt cx="1237259" cy="1232746"/>
          </a:xfrm>
          <a:scene3d>
            <a:camera prst="orthographicFront"/>
            <a:lightRig rig="flat" dir="t"/>
          </a:scene3d>
        </p:grpSpPr>
        <p:sp>
          <p:nvSpPr>
            <p:cNvPr id="6" name="Ovale 5">
              <a:extLst>
                <a:ext uri="{FF2B5EF4-FFF2-40B4-BE49-F238E27FC236}">
                  <a16:creationId xmlns:a16="http://schemas.microsoft.com/office/drawing/2014/main" id="{68ED37E9-612B-43DF-9BAF-5468753089DF}"/>
                </a:ext>
              </a:extLst>
            </p:cNvPr>
            <p:cNvSpPr/>
            <p:nvPr/>
          </p:nvSpPr>
          <p:spPr>
            <a:xfrm>
              <a:off x="4161817" y="-182654"/>
              <a:ext cx="1232606" cy="1232746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Ovale 4">
              <a:extLst>
                <a:ext uri="{FF2B5EF4-FFF2-40B4-BE49-F238E27FC236}">
                  <a16:creationId xmlns:a16="http://schemas.microsoft.com/office/drawing/2014/main" id="{3AF7BE18-64B0-47C4-AF8A-7948D6E48146}"/>
                </a:ext>
              </a:extLst>
            </p:cNvPr>
            <p:cNvSpPr txBox="1"/>
            <p:nvPr/>
          </p:nvSpPr>
          <p:spPr>
            <a:xfrm>
              <a:off x="4166470" y="-141158"/>
              <a:ext cx="1232606" cy="871684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800" kern="1200" dirty="0"/>
                <a:t>SVILUPPO  PERSONALIZZATO</a:t>
              </a:r>
            </a:p>
          </p:txBody>
        </p:sp>
      </p:grpSp>
      <p:grpSp>
        <p:nvGrpSpPr>
          <p:cNvPr id="8" name="Gruppo 7">
            <a:extLst>
              <a:ext uri="{FF2B5EF4-FFF2-40B4-BE49-F238E27FC236}">
                <a16:creationId xmlns:a16="http://schemas.microsoft.com/office/drawing/2014/main" id="{62824B68-84D1-4549-A2D0-11E0E97CD526}"/>
              </a:ext>
            </a:extLst>
          </p:cNvPr>
          <p:cNvGrpSpPr/>
          <p:nvPr/>
        </p:nvGrpSpPr>
        <p:grpSpPr>
          <a:xfrm>
            <a:off x="3746011" y="4385570"/>
            <a:ext cx="837564" cy="947170"/>
            <a:chOff x="2627934" y="4837919"/>
            <a:chExt cx="616304" cy="701849"/>
          </a:xfrm>
          <a:scene3d>
            <a:camera prst="orthographicFront"/>
            <a:lightRig rig="flat" dir="t"/>
          </a:scene3d>
        </p:grpSpPr>
        <p:sp>
          <p:nvSpPr>
            <p:cNvPr id="9" name="Ovale 8">
              <a:extLst>
                <a:ext uri="{FF2B5EF4-FFF2-40B4-BE49-F238E27FC236}">
                  <a16:creationId xmlns:a16="http://schemas.microsoft.com/office/drawing/2014/main" id="{6D0BC8EC-1715-40C9-87E7-D5A1B58A7FDE}"/>
                </a:ext>
              </a:extLst>
            </p:cNvPr>
            <p:cNvSpPr/>
            <p:nvPr/>
          </p:nvSpPr>
          <p:spPr>
            <a:xfrm>
              <a:off x="2627934" y="4837919"/>
              <a:ext cx="616303" cy="616373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Ovale 4">
              <a:extLst>
                <a:ext uri="{FF2B5EF4-FFF2-40B4-BE49-F238E27FC236}">
                  <a16:creationId xmlns:a16="http://schemas.microsoft.com/office/drawing/2014/main" id="{6F42F90B-1010-4547-863A-E8B6DE674647}"/>
                </a:ext>
              </a:extLst>
            </p:cNvPr>
            <p:cNvSpPr txBox="1"/>
            <p:nvPr/>
          </p:nvSpPr>
          <p:spPr>
            <a:xfrm>
              <a:off x="2627934" y="4893855"/>
              <a:ext cx="616304" cy="64591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1910" tIns="41910" rIns="41910" bIns="41910" numCol="1" spcCol="1270" anchor="ctr" anchorCtr="0">
              <a:noAutofit/>
            </a:bodyPr>
            <a:lstStyle/>
            <a:p>
              <a:pPr marL="0" lvl="0" indent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it-IT" sz="1100" kern="1200" dirty="0"/>
                <a:t>WEBSERVICE</a:t>
              </a:r>
            </a:p>
          </p:txBody>
        </p:sp>
      </p:grpSp>
      <p:sp>
        <p:nvSpPr>
          <p:cNvPr id="11" name="Ovale 10">
            <a:extLst>
              <a:ext uri="{FF2B5EF4-FFF2-40B4-BE49-F238E27FC236}">
                <a16:creationId xmlns:a16="http://schemas.microsoft.com/office/drawing/2014/main" id="{5921F516-9ABB-4B1D-860A-28B5C4DB6835}"/>
              </a:ext>
            </a:extLst>
          </p:cNvPr>
          <p:cNvSpPr/>
          <p:nvPr/>
        </p:nvSpPr>
        <p:spPr>
          <a:xfrm>
            <a:off x="4763634" y="4722933"/>
            <a:ext cx="616303" cy="616373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22211D9F-B056-8DDA-F455-CDFEC5D15A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56" y="626148"/>
            <a:ext cx="12138053" cy="6230381"/>
          </a:xfrm>
          <a:prstGeom prst="rect">
            <a:avLst/>
          </a:prstGeom>
          <a:ln>
            <a:noFill/>
          </a:ln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781ACBBF-19E3-3E6B-E902-98E9B8BA1A62}"/>
              </a:ext>
            </a:extLst>
          </p:cNvPr>
          <p:cNvSpPr txBox="1"/>
          <p:nvPr/>
        </p:nvSpPr>
        <p:spPr>
          <a:xfrm>
            <a:off x="447656" y="253031"/>
            <a:ext cx="11858758" cy="14465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800" b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 panose="00000500000000000000" pitchFamily="2" charset="0"/>
              </a:rPr>
              <a:t>PIAO</a:t>
            </a:r>
          </a:p>
          <a:p>
            <a:pPr algn="ctr"/>
            <a:r>
              <a:rPr lang="it-IT" sz="4000" dirty="0"/>
              <a:t>Piano Integrato di Attività e Organizzazione</a:t>
            </a:r>
          </a:p>
          <a:p>
            <a:pPr algn="ctr"/>
            <a:r>
              <a:rPr lang="it-IT" sz="2000" dirty="0"/>
              <a:t>Introdotto nel nostro ordinamento dall’art. 6 del D.L. 80/2021, convertito in L. 113/2021</a:t>
            </a:r>
            <a:endParaRPr lang="it-IT" sz="2000" b="1" cap="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 panose="00000500000000000000" pitchFamily="2" charset="0"/>
            </a:endParaRPr>
          </a:p>
        </p:txBody>
      </p:sp>
      <p:cxnSp>
        <p:nvCxnSpPr>
          <p:cNvPr id="26" name="Connettore 2 25">
            <a:extLst>
              <a:ext uri="{FF2B5EF4-FFF2-40B4-BE49-F238E27FC236}">
                <a16:creationId xmlns:a16="http://schemas.microsoft.com/office/drawing/2014/main" id="{51618FC2-DBEB-9E02-2B81-5B8C6F5F525C}"/>
              </a:ext>
            </a:extLst>
          </p:cNvPr>
          <p:cNvCxnSpPr/>
          <p:nvPr/>
        </p:nvCxnSpPr>
        <p:spPr>
          <a:xfrm>
            <a:off x="9363840" y="4029502"/>
            <a:ext cx="854892" cy="4352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magine 1">
            <a:extLst>
              <a:ext uri="{FF2B5EF4-FFF2-40B4-BE49-F238E27FC236}">
                <a16:creationId xmlns:a16="http://schemas.microsoft.com/office/drawing/2014/main" id="{87347425-4703-9DC3-9B22-22BD034841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6394" y="1640613"/>
            <a:ext cx="6913010" cy="5215916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4AF0F9FD-2A13-5BC0-893B-C8984C0DEC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9725" y="1664251"/>
            <a:ext cx="6913463" cy="5192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0915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2746</TotalTime>
  <Words>2037</Words>
  <Application>Microsoft Office PowerPoint</Application>
  <PresentationFormat>Widescreen</PresentationFormat>
  <Paragraphs>377</Paragraphs>
  <Slides>11</Slides>
  <Notes>11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13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25" baseType="lpstr">
      <vt:lpstr>Arial</vt:lpstr>
      <vt:lpstr>Book Antiqua</vt:lpstr>
      <vt:lpstr>Calibri</vt:lpstr>
      <vt:lpstr>Calibri Light</vt:lpstr>
      <vt:lpstr>Century Gothic</vt:lpstr>
      <vt:lpstr>Courier New</vt:lpstr>
      <vt:lpstr>Lato Black</vt:lpstr>
      <vt:lpstr>Lato Light</vt:lpstr>
      <vt:lpstr>Lato Medium</vt:lpstr>
      <vt:lpstr>Montserrat</vt:lpstr>
      <vt:lpstr>Symbol</vt:lpstr>
      <vt:lpstr>Times New Roman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Componenti della piattaforma SEP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rossano palazzo</dc:creator>
  <cp:lastModifiedBy>Stefano Sirsi</cp:lastModifiedBy>
  <cp:revision>218</cp:revision>
  <cp:lastPrinted>2023-04-06T10:52:13Z</cp:lastPrinted>
  <dcterms:created xsi:type="dcterms:W3CDTF">2023-02-19T07:00:06Z</dcterms:created>
  <dcterms:modified xsi:type="dcterms:W3CDTF">2023-04-14T07:26:33Z</dcterms:modified>
</cp:coreProperties>
</file>